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0" r:id="rId7"/>
  </p:sldMasterIdLst>
  <p:notesMasterIdLst>
    <p:notesMasterId r:id="rId43"/>
  </p:notesMasterIdLst>
  <p:sldIdLst>
    <p:sldId id="259" r:id="rId8"/>
    <p:sldId id="425" r:id="rId9"/>
    <p:sldId id="377" r:id="rId10"/>
    <p:sldId id="379" r:id="rId11"/>
    <p:sldId id="380" r:id="rId12"/>
    <p:sldId id="381" r:id="rId13"/>
    <p:sldId id="382" r:id="rId14"/>
    <p:sldId id="383" r:id="rId15"/>
    <p:sldId id="422" r:id="rId16"/>
    <p:sldId id="409" r:id="rId17"/>
    <p:sldId id="378" r:id="rId18"/>
    <p:sldId id="396" r:id="rId19"/>
    <p:sldId id="268" r:id="rId20"/>
    <p:sldId id="397" r:id="rId21"/>
    <p:sldId id="267" r:id="rId22"/>
    <p:sldId id="269" r:id="rId23"/>
    <p:sldId id="270" r:id="rId24"/>
    <p:sldId id="271" r:id="rId25"/>
    <p:sldId id="272" r:id="rId26"/>
    <p:sldId id="273" r:id="rId27"/>
    <p:sldId id="274" r:id="rId28"/>
    <p:sldId id="275" r:id="rId29"/>
    <p:sldId id="276" r:id="rId30"/>
    <p:sldId id="384" r:id="rId31"/>
    <p:sldId id="418" r:id="rId32"/>
    <p:sldId id="393" r:id="rId33"/>
    <p:sldId id="417" r:id="rId34"/>
    <p:sldId id="394" r:id="rId35"/>
    <p:sldId id="395" r:id="rId36"/>
    <p:sldId id="407" r:id="rId37"/>
    <p:sldId id="408" r:id="rId38"/>
    <p:sldId id="411" r:id="rId39"/>
    <p:sldId id="414" r:id="rId40"/>
    <p:sldId id="415" r:id="rId41"/>
    <p:sldId id="426" r:id="rId4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2E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1339" autoAdjust="0"/>
  </p:normalViewPr>
  <p:slideViewPr>
    <p:cSldViewPr snapToGrid="0">
      <p:cViewPr varScale="1">
        <p:scale>
          <a:sx n="90" d="100"/>
          <a:sy n="90" d="100"/>
        </p:scale>
        <p:origin x="13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53AB0-D0F1-4411-A293-A63EBAF1BF19}"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F6AD3-D0C7-4324-8CA8-C88BD488B1AE}" type="slidenum">
              <a:rPr lang="en-US" smtClean="0"/>
              <a:t>‹#›</a:t>
            </a:fld>
            <a:endParaRPr lang="en-US"/>
          </a:p>
        </p:txBody>
      </p:sp>
    </p:spTree>
    <p:extLst>
      <p:ext uri="{BB962C8B-B14F-4D97-AF65-F5344CB8AC3E}">
        <p14:creationId xmlns:p14="http://schemas.microsoft.com/office/powerpoint/2010/main" val="508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QUẢN LÝ</a:t>
            </a:r>
            <a:r>
              <a:rPr lang="vi-VN" sz="1800" b="1" dirty="0">
                <a:effectLst/>
                <a:latin typeface="Times New Roman" panose="02020603050405020304" pitchFamily="18" charset="0"/>
                <a:ea typeface="Times New Roman" panose="02020603050405020304" pitchFamily="18" charset="0"/>
              </a:rPr>
              <a:t> VẬN HÀNH NỀN TẢNG BẢN ĐỒ SỐ </a:t>
            </a:r>
            <a:r>
              <a:rPr lang="en-US" sz="1800" b="1" dirty="0">
                <a:effectLst/>
                <a:latin typeface="Times New Roman" panose="02020603050405020304" pitchFamily="18" charset="0"/>
                <a:ea typeface="Times New Roman" panose="02020603050405020304" pitchFamily="18" charset="0"/>
              </a:rPr>
              <a:t>THÀNH PHỐ HỒ CHÍ MINH</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A0F6AD3-D0C7-4324-8CA8-C88BD488B1AE}" type="slidenum">
              <a:rPr lang="en-US" smtClean="0"/>
              <a:t>1</a:t>
            </a:fld>
            <a:endParaRPr lang="en-US"/>
          </a:p>
        </p:txBody>
      </p:sp>
    </p:spTree>
    <p:extLst>
      <p:ext uri="{BB962C8B-B14F-4D97-AF65-F5344CB8AC3E}">
        <p14:creationId xmlns:p14="http://schemas.microsoft.com/office/powerpoint/2010/main" val="52083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6D13-09D1-423B-8A38-4210C4D85A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808399-7C5E-4FB6-9CD8-C43F14DD9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FE10389-FE34-4433-8A07-6F75F1543606}"/>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5" name="Footer Placeholder 4">
            <a:extLst>
              <a:ext uri="{FF2B5EF4-FFF2-40B4-BE49-F238E27FC236}">
                <a16:creationId xmlns:a16="http://schemas.microsoft.com/office/drawing/2014/main" id="{DD06D1A0-30AA-4D3A-B19B-A66B47264B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1E8782-3F4D-4F08-B5AB-59A1B6B64EA7}"/>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346249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8EC2-8D3A-46A3-866C-E62B64ACFB0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659166D-1FDC-4073-9C38-7CC49F042B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A053F2-48F4-4F54-BC7F-ED71E748FA34}"/>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5" name="Footer Placeholder 4">
            <a:extLst>
              <a:ext uri="{FF2B5EF4-FFF2-40B4-BE49-F238E27FC236}">
                <a16:creationId xmlns:a16="http://schemas.microsoft.com/office/drawing/2014/main" id="{A6B863E4-670C-4B94-8459-DA1072DF5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FFA476-1785-4C3F-92A5-2F505A9370CB}"/>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452412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618633-C591-4871-B679-47300A6982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7685A38-E418-402C-9A4D-EFE102B15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1E7C67-599B-46F5-97EC-DB0F4ABFFDB8}"/>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5" name="Footer Placeholder 4">
            <a:extLst>
              <a:ext uri="{FF2B5EF4-FFF2-40B4-BE49-F238E27FC236}">
                <a16:creationId xmlns:a16="http://schemas.microsoft.com/office/drawing/2014/main" id="{4E073227-2B8A-4F4C-BBF5-00578E3DD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F4198B-DAB7-47EC-AB79-F76BE9195ED1}"/>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276430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tlin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6F9DD-349C-7448-A2B5-EB8910759374}"/>
              </a:ext>
            </a:extLst>
          </p:cNvPr>
          <p:cNvPicPr>
            <a:picLocks noChangeAspect="1"/>
          </p:cNvPicPr>
          <p:nvPr userDrawn="1"/>
        </p:nvPicPr>
        <p:blipFill>
          <a:blip r:embed="rId2"/>
          <a:stretch>
            <a:fillRect/>
          </a:stretch>
        </p:blipFill>
        <p:spPr>
          <a:xfrm>
            <a:off x="0" y="739"/>
            <a:ext cx="12192000" cy="6856522"/>
          </a:xfrm>
          <a:prstGeom prst="rect">
            <a:avLst/>
          </a:prstGeom>
        </p:spPr>
      </p:pic>
      <p:sp>
        <p:nvSpPr>
          <p:cNvPr id="2" name="Title 1">
            <a:extLst>
              <a:ext uri="{FF2B5EF4-FFF2-40B4-BE49-F238E27FC236}">
                <a16:creationId xmlns:a16="http://schemas.microsoft.com/office/drawing/2014/main" id="{758B95D1-A8F5-1147-85B4-3B598D83433B}"/>
              </a:ext>
            </a:extLst>
          </p:cNvPr>
          <p:cNvSpPr>
            <a:spLocks noGrp="1"/>
          </p:cNvSpPr>
          <p:nvPr>
            <p:ph type="title" hasCustomPrompt="1"/>
          </p:nvPr>
        </p:nvSpPr>
        <p:spPr>
          <a:xfrm>
            <a:off x="678180" y="776605"/>
            <a:ext cx="10515600" cy="766445"/>
          </a:xfrm>
          <a:prstGeom prst="rect">
            <a:avLst/>
          </a:prstGeom>
        </p:spPr>
        <p:txBody>
          <a:bodyPr/>
          <a:lstStyle>
            <a:lvl1pPr>
              <a:defRPr b="1">
                <a:latin typeface="Helvetica" pitchFamily="2" charset="0"/>
              </a:defRPr>
            </a:lvl1pPr>
          </a:lstStyle>
          <a:p>
            <a:r>
              <a:rPr lang="en-US"/>
              <a:t>Outline</a:t>
            </a:r>
          </a:p>
        </p:txBody>
      </p:sp>
      <p:sp>
        <p:nvSpPr>
          <p:cNvPr id="6" name="Content Placeholder 5">
            <a:extLst>
              <a:ext uri="{FF2B5EF4-FFF2-40B4-BE49-F238E27FC236}">
                <a16:creationId xmlns:a16="http://schemas.microsoft.com/office/drawing/2014/main" id="{12624A11-F892-A242-BD6F-D52B6169A7D1}"/>
              </a:ext>
            </a:extLst>
          </p:cNvPr>
          <p:cNvSpPr>
            <a:spLocks noGrp="1"/>
          </p:cNvSpPr>
          <p:nvPr>
            <p:ph sz="quarter" idx="10" hasCustomPrompt="1"/>
          </p:nvPr>
        </p:nvSpPr>
        <p:spPr>
          <a:xfrm>
            <a:off x="677863" y="1851025"/>
            <a:ext cx="10515600" cy="4492625"/>
          </a:xfrm>
          <a:prstGeom prst="rect">
            <a:avLst/>
          </a:prstGeom>
        </p:spPr>
        <p:txBody>
          <a:bodyPr/>
          <a:lstStyle>
            <a:lvl1pPr marL="514350" indent="-514350">
              <a:buAutoNum type="arabicPeriod"/>
              <a:defRPr/>
            </a:lvl1pPr>
          </a:lstStyle>
          <a:p>
            <a:pPr lvl="0"/>
            <a:r>
              <a:rPr lang="en-US"/>
              <a:t>Content 1</a:t>
            </a:r>
          </a:p>
          <a:p>
            <a:pPr lvl="0"/>
            <a:endParaRPr lang="en-US"/>
          </a:p>
        </p:txBody>
      </p:sp>
    </p:spTree>
    <p:extLst>
      <p:ext uri="{BB962C8B-B14F-4D97-AF65-F5344CB8AC3E}">
        <p14:creationId xmlns:p14="http://schemas.microsoft.com/office/powerpoint/2010/main" val="55142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D76EAAB-FE7B-D045-9E0D-A588DB0749DD}"/>
              </a:ext>
            </a:extLst>
          </p:cNvPr>
          <p:cNvPicPr>
            <a:picLocks noChangeAspect="1"/>
          </p:cNvPicPr>
          <p:nvPr userDrawn="1"/>
        </p:nvPicPr>
        <p:blipFill>
          <a:blip r:embed="rId2"/>
          <a:stretch>
            <a:fillRect/>
          </a:stretch>
        </p:blipFill>
        <p:spPr>
          <a:xfrm>
            <a:off x="0" y="4679"/>
            <a:ext cx="12192000" cy="6848641"/>
          </a:xfrm>
          <a:prstGeom prst="rect">
            <a:avLst/>
          </a:prstGeom>
        </p:spPr>
      </p:pic>
      <p:sp>
        <p:nvSpPr>
          <p:cNvPr id="2" name="Title 1">
            <a:extLst>
              <a:ext uri="{FF2B5EF4-FFF2-40B4-BE49-F238E27FC236}">
                <a16:creationId xmlns:a16="http://schemas.microsoft.com/office/drawing/2014/main" id="{A862D5FF-3664-8840-A8A2-DE970688369C}"/>
              </a:ext>
            </a:extLst>
          </p:cNvPr>
          <p:cNvSpPr>
            <a:spLocks noGrp="1"/>
          </p:cNvSpPr>
          <p:nvPr>
            <p:ph type="ctrTitle" hasCustomPrompt="1"/>
          </p:nvPr>
        </p:nvSpPr>
        <p:spPr>
          <a:xfrm>
            <a:off x="1524000" y="1795463"/>
            <a:ext cx="9144000" cy="1483677"/>
          </a:xfrm>
          <a:prstGeom prst="rect">
            <a:avLst/>
          </a:prstGeom>
        </p:spPr>
        <p:txBody>
          <a:bodyPr anchor="b">
            <a:normAutofit/>
          </a:bodyPr>
          <a:lstStyle>
            <a:lvl1pPr algn="ctr">
              <a:defRPr sz="5400" b="1">
                <a:latin typeface="Helvetica" pitchFamily="2" charset="0"/>
              </a:defRPr>
            </a:lvl1pPr>
          </a:lstStyle>
          <a:p>
            <a:r>
              <a:rPr lang="en-US"/>
              <a:t>CLICK TO ADD TITLE</a:t>
            </a:r>
          </a:p>
        </p:txBody>
      </p:sp>
      <p:sp>
        <p:nvSpPr>
          <p:cNvPr id="3" name="Subtitle 2">
            <a:extLst>
              <a:ext uri="{FF2B5EF4-FFF2-40B4-BE49-F238E27FC236}">
                <a16:creationId xmlns:a16="http://schemas.microsoft.com/office/drawing/2014/main" id="{38C1990B-AF68-294C-B1AC-9C4FE1304736}"/>
              </a:ext>
            </a:extLst>
          </p:cNvPr>
          <p:cNvSpPr>
            <a:spLocks noGrp="1"/>
          </p:cNvSpPr>
          <p:nvPr>
            <p:ph type="subTitle" idx="1" hasCustomPrompt="1"/>
          </p:nvPr>
        </p:nvSpPr>
        <p:spPr>
          <a:xfrm>
            <a:off x="1524000" y="3507821"/>
            <a:ext cx="9144000" cy="777240"/>
          </a:xfrm>
          <a:prstGeom prst="rect">
            <a:avLst/>
          </a:prstGeom>
        </p:spPr>
        <p:txBody>
          <a:bodyPr>
            <a:normAutofit/>
          </a:bodyPr>
          <a:lstStyle>
            <a:lvl1pPr marL="0" indent="0" algn="ctr">
              <a:buNone/>
              <a:defRPr sz="1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a:p>
            <a:r>
              <a:rPr lang="en-US"/>
              <a:t>PRESENTER</a:t>
            </a:r>
          </a:p>
        </p:txBody>
      </p:sp>
      <p:pic>
        <p:nvPicPr>
          <p:cNvPr id="7" name="Picture 6">
            <a:extLst>
              <a:ext uri="{FF2B5EF4-FFF2-40B4-BE49-F238E27FC236}">
                <a16:creationId xmlns:a16="http://schemas.microsoft.com/office/drawing/2014/main" id="{341CDBFE-C4BF-8C49-BE29-FF26C6239B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086" y="4871834"/>
            <a:ext cx="3891554" cy="1841724"/>
          </a:xfrm>
          <a:prstGeom prst="rect">
            <a:avLst/>
          </a:prstGeom>
        </p:spPr>
      </p:pic>
      <p:sp>
        <p:nvSpPr>
          <p:cNvPr id="8" name="Rectangle: Rounded Corners 4">
            <a:extLst>
              <a:ext uri="{FF2B5EF4-FFF2-40B4-BE49-F238E27FC236}">
                <a16:creationId xmlns:a16="http://schemas.microsoft.com/office/drawing/2014/main" id="{EB83476F-C8A8-4444-9B58-298A9157E66B}"/>
              </a:ext>
            </a:extLst>
          </p:cNvPr>
          <p:cNvSpPr/>
          <p:nvPr userDrawn="1"/>
        </p:nvSpPr>
        <p:spPr>
          <a:xfrm>
            <a:off x="769636" y="642051"/>
            <a:ext cx="1776299" cy="552580"/>
          </a:xfrm>
          <a:prstGeom prst="roundRect">
            <a:avLst/>
          </a:prstGeom>
          <a:solidFill>
            <a:srgbClr val="202E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mn-ea"/>
                <a:cs typeface="+mn-cs"/>
              </a:rPr>
              <a:t>Partner’s Logo</a:t>
            </a:r>
          </a:p>
        </p:txBody>
      </p:sp>
      <p:pic>
        <p:nvPicPr>
          <p:cNvPr id="9" name="Picture 8">
            <a:extLst>
              <a:ext uri="{FF2B5EF4-FFF2-40B4-BE49-F238E27FC236}">
                <a16:creationId xmlns:a16="http://schemas.microsoft.com/office/drawing/2014/main" id="{3B6866E9-0E69-B44C-803E-7A1A55FCAA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9115" y="683778"/>
            <a:ext cx="2353768" cy="466781"/>
          </a:xfrm>
          <a:prstGeom prst="rect">
            <a:avLst/>
          </a:prstGeom>
        </p:spPr>
      </p:pic>
      <p:pic>
        <p:nvPicPr>
          <p:cNvPr id="10" name="Picture 9">
            <a:extLst>
              <a:ext uri="{FF2B5EF4-FFF2-40B4-BE49-F238E27FC236}">
                <a16:creationId xmlns:a16="http://schemas.microsoft.com/office/drawing/2014/main" id="{C6D81728-197A-0146-9123-38C5F375A5E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0167" y="683778"/>
            <a:ext cx="1262197" cy="572195"/>
          </a:xfrm>
          <a:prstGeom prst="rect">
            <a:avLst/>
          </a:prstGeom>
        </p:spPr>
      </p:pic>
    </p:spTree>
    <p:extLst>
      <p:ext uri="{BB962C8B-B14F-4D97-AF65-F5344CB8AC3E}">
        <p14:creationId xmlns:p14="http://schemas.microsoft.com/office/powerpoint/2010/main" val="359341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6F9DD-349C-7448-A2B5-EB8910759374}"/>
              </a:ext>
            </a:extLst>
          </p:cNvPr>
          <p:cNvPicPr>
            <a:picLocks noChangeAspect="1"/>
          </p:cNvPicPr>
          <p:nvPr userDrawn="1"/>
        </p:nvPicPr>
        <p:blipFill>
          <a:blip r:embed="rId2"/>
          <a:stretch>
            <a:fillRect/>
          </a:stretch>
        </p:blipFill>
        <p:spPr>
          <a:xfrm>
            <a:off x="0" y="739"/>
            <a:ext cx="12192000" cy="6856522"/>
          </a:xfrm>
          <a:prstGeom prst="rect">
            <a:avLst/>
          </a:prstGeom>
        </p:spPr>
      </p:pic>
      <p:sp>
        <p:nvSpPr>
          <p:cNvPr id="2" name="Title 1">
            <a:extLst>
              <a:ext uri="{FF2B5EF4-FFF2-40B4-BE49-F238E27FC236}">
                <a16:creationId xmlns:a16="http://schemas.microsoft.com/office/drawing/2014/main" id="{758B95D1-A8F5-1147-85B4-3B598D83433B}"/>
              </a:ext>
            </a:extLst>
          </p:cNvPr>
          <p:cNvSpPr>
            <a:spLocks noGrp="1"/>
          </p:cNvSpPr>
          <p:nvPr>
            <p:ph type="title" hasCustomPrompt="1"/>
          </p:nvPr>
        </p:nvSpPr>
        <p:spPr>
          <a:xfrm>
            <a:off x="678180" y="776605"/>
            <a:ext cx="10515600" cy="766445"/>
          </a:xfrm>
          <a:prstGeom prst="rect">
            <a:avLst/>
          </a:prstGeom>
        </p:spPr>
        <p:txBody>
          <a:bodyPr/>
          <a:lstStyle>
            <a:lvl1pPr>
              <a:defRPr b="1">
                <a:latin typeface="Helvetica" pitchFamily="2" charset="0"/>
              </a:defRPr>
            </a:lvl1pPr>
          </a:lstStyle>
          <a:p>
            <a:r>
              <a:rPr lang="en-US"/>
              <a:t>Outline</a:t>
            </a:r>
          </a:p>
        </p:txBody>
      </p:sp>
      <p:sp>
        <p:nvSpPr>
          <p:cNvPr id="6" name="Content Placeholder 5">
            <a:extLst>
              <a:ext uri="{FF2B5EF4-FFF2-40B4-BE49-F238E27FC236}">
                <a16:creationId xmlns:a16="http://schemas.microsoft.com/office/drawing/2014/main" id="{12624A11-F892-A242-BD6F-D52B6169A7D1}"/>
              </a:ext>
            </a:extLst>
          </p:cNvPr>
          <p:cNvSpPr>
            <a:spLocks noGrp="1"/>
          </p:cNvSpPr>
          <p:nvPr>
            <p:ph sz="quarter" idx="10" hasCustomPrompt="1"/>
          </p:nvPr>
        </p:nvSpPr>
        <p:spPr>
          <a:xfrm>
            <a:off x="677863" y="1851025"/>
            <a:ext cx="10515600" cy="4492625"/>
          </a:xfrm>
          <a:prstGeom prst="rect">
            <a:avLst/>
          </a:prstGeom>
        </p:spPr>
        <p:txBody>
          <a:bodyPr/>
          <a:lstStyle>
            <a:lvl1pPr marL="514350" indent="-514350">
              <a:buAutoNum type="arabicPeriod"/>
              <a:defRPr/>
            </a:lvl1pPr>
          </a:lstStyle>
          <a:p>
            <a:pPr lvl="0"/>
            <a:r>
              <a:rPr lang="en-US"/>
              <a:t>Content 1</a:t>
            </a:r>
          </a:p>
          <a:p>
            <a:pPr lvl="0"/>
            <a:endParaRPr lang="en-US"/>
          </a:p>
        </p:txBody>
      </p:sp>
    </p:spTree>
    <p:extLst>
      <p:ext uri="{BB962C8B-B14F-4D97-AF65-F5344CB8AC3E}">
        <p14:creationId xmlns:p14="http://schemas.microsoft.com/office/powerpoint/2010/main" val="3777915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2DC0A3-C899-0F4B-9BF8-48795739B26A}"/>
              </a:ext>
            </a:extLst>
          </p:cNvPr>
          <p:cNvPicPr>
            <a:picLocks noChangeAspect="1"/>
          </p:cNvPicPr>
          <p:nvPr userDrawn="1"/>
        </p:nvPicPr>
        <p:blipFill>
          <a:blip r:embed="rId2"/>
          <a:stretch>
            <a:fillRect/>
          </a:stretch>
        </p:blipFill>
        <p:spPr>
          <a:xfrm>
            <a:off x="0" y="4679"/>
            <a:ext cx="12192000" cy="6848641"/>
          </a:xfrm>
          <a:prstGeom prst="rect">
            <a:avLst/>
          </a:prstGeom>
        </p:spPr>
      </p:pic>
      <p:sp>
        <p:nvSpPr>
          <p:cNvPr id="2" name="Title 1">
            <a:extLst>
              <a:ext uri="{FF2B5EF4-FFF2-40B4-BE49-F238E27FC236}">
                <a16:creationId xmlns:a16="http://schemas.microsoft.com/office/drawing/2014/main" id="{906B3B36-D8D3-804E-B890-4FC179A0160A}"/>
              </a:ext>
            </a:extLst>
          </p:cNvPr>
          <p:cNvSpPr>
            <a:spLocks noGrp="1"/>
          </p:cNvSpPr>
          <p:nvPr>
            <p:ph type="title" hasCustomPrompt="1"/>
          </p:nvPr>
        </p:nvSpPr>
        <p:spPr>
          <a:xfrm>
            <a:off x="838200" y="2353945"/>
            <a:ext cx="10515600" cy="1325563"/>
          </a:xfrm>
          <a:prstGeom prst="rect">
            <a:avLst/>
          </a:prstGeom>
        </p:spPr>
        <p:txBody>
          <a:bodyPr>
            <a:normAutofit/>
          </a:bodyPr>
          <a:lstStyle>
            <a:lvl1pPr algn="ctr">
              <a:defRPr sz="3600" b="1">
                <a:latin typeface="Helvetica" pitchFamily="2" charset="0"/>
              </a:defRPr>
            </a:lvl1pPr>
          </a:lstStyle>
          <a:p>
            <a:r>
              <a:rPr lang="en-US"/>
              <a:t>CLICK TO ADD SECTION TITLE</a:t>
            </a:r>
          </a:p>
        </p:txBody>
      </p:sp>
    </p:spTree>
    <p:extLst>
      <p:ext uri="{BB962C8B-B14F-4D97-AF65-F5344CB8AC3E}">
        <p14:creationId xmlns:p14="http://schemas.microsoft.com/office/powerpoint/2010/main" val="1958617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0BA309-5999-1447-A7FE-38C1A6F4B776}"/>
              </a:ext>
            </a:extLst>
          </p:cNvPr>
          <p:cNvPicPr>
            <a:picLocks noChangeAspect="1"/>
          </p:cNvPicPr>
          <p:nvPr userDrawn="1"/>
        </p:nvPicPr>
        <p:blipFill>
          <a:blip r:embed="rId2"/>
          <a:stretch>
            <a:fillRect/>
          </a:stretch>
        </p:blipFill>
        <p:spPr>
          <a:xfrm>
            <a:off x="0" y="739"/>
            <a:ext cx="12192000" cy="6856522"/>
          </a:xfrm>
          <a:prstGeom prst="rect">
            <a:avLst/>
          </a:prstGeom>
        </p:spPr>
      </p:pic>
      <p:sp>
        <p:nvSpPr>
          <p:cNvPr id="2" name="Title 1">
            <a:extLst>
              <a:ext uri="{FF2B5EF4-FFF2-40B4-BE49-F238E27FC236}">
                <a16:creationId xmlns:a16="http://schemas.microsoft.com/office/drawing/2014/main" id="{7E72FD62-3F17-9747-8969-A64C3C810F76}"/>
              </a:ext>
            </a:extLst>
          </p:cNvPr>
          <p:cNvSpPr>
            <a:spLocks noGrp="1"/>
          </p:cNvSpPr>
          <p:nvPr>
            <p:ph type="title" hasCustomPrompt="1"/>
          </p:nvPr>
        </p:nvSpPr>
        <p:spPr>
          <a:xfrm>
            <a:off x="826770" y="502285"/>
            <a:ext cx="10515600" cy="743585"/>
          </a:xfrm>
          <a:prstGeom prst="rect">
            <a:avLst/>
          </a:prstGeom>
        </p:spPr>
        <p:txBody>
          <a:bodyPr/>
          <a:lstStyle>
            <a:lvl1pPr>
              <a:defRPr sz="4000" b="1">
                <a:latin typeface="Helvetica" pitchFamily="2" charset="0"/>
              </a:defRPr>
            </a:lvl1pPr>
          </a:lstStyle>
          <a:p>
            <a:r>
              <a:rPr lang="en-US"/>
              <a:t>Click to add title</a:t>
            </a:r>
          </a:p>
        </p:txBody>
      </p:sp>
      <p:sp>
        <p:nvSpPr>
          <p:cNvPr id="6" name="Content Placeholder 5">
            <a:extLst>
              <a:ext uri="{FF2B5EF4-FFF2-40B4-BE49-F238E27FC236}">
                <a16:creationId xmlns:a16="http://schemas.microsoft.com/office/drawing/2014/main" id="{B9FF9F1D-CB1C-4F4D-96C6-E9C66900839E}"/>
              </a:ext>
            </a:extLst>
          </p:cNvPr>
          <p:cNvSpPr>
            <a:spLocks noGrp="1"/>
          </p:cNvSpPr>
          <p:nvPr>
            <p:ph sz="quarter" idx="10" hasCustomPrompt="1"/>
          </p:nvPr>
        </p:nvSpPr>
        <p:spPr>
          <a:xfrm>
            <a:off x="827088" y="1485900"/>
            <a:ext cx="10515600" cy="4949825"/>
          </a:xfrm>
          <a:prstGeom prst="rect">
            <a:avLst/>
          </a:prstGeom>
        </p:spPr>
        <p:txBody>
          <a:bodyPr/>
          <a:lstStyle>
            <a:lvl1pPr marL="0" indent="0">
              <a:buNone/>
              <a:defRPr/>
            </a:lvl1pPr>
          </a:lstStyle>
          <a:p>
            <a:pPr lvl="0"/>
            <a:r>
              <a:rPr lang="en-US"/>
              <a:t>Click to add content</a:t>
            </a:r>
          </a:p>
        </p:txBody>
      </p:sp>
    </p:spTree>
    <p:extLst>
      <p:ext uri="{BB962C8B-B14F-4D97-AF65-F5344CB8AC3E}">
        <p14:creationId xmlns:p14="http://schemas.microsoft.com/office/powerpoint/2010/main" val="3611357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80229F-D17B-8C48-A488-61FDBAA2BB6E}"/>
              </a:ext>
            </a:extLst>
          </p:cNvPr>
          <p:cNvPicPr>
            <a:picLocks noChangeAspect="1"/>
          </p:cNvPicPr>
          <p:nvPr userDrawn="1"/>
        </p:nvPicPr>
        <p:blipFill>
          <a:blip r:embed="rId2"/>
          <a:stretch>
            <a:fillRect/>
          </a:stretch>
        </p:blipFill>
        <p:spPr>
          <a:xfrm>
            <a:off x="0" y="4679"/>
            <a:ext cx="12192000" cy="6848641"/>
          </a:xfrm>
          <a:prstGeom prst="rect">
            <a:avLst/>
          </a:prstGeom>
        </p:spPr>
      </p:pic>
      <p:sp>
        <p:nvSpPr>
          <p:cNvPr id="2" name="Title 1">
            <a:extLst>
              <a:ext uri="{FF2B5EF4-FFF2-40B4-BE49-F238E27FC236}">
                <a16:creationId xmlns:a16="http://schemas.microsoft.com/office/drawing/2014/main" id="{A862D5FF-3664-8840-A8A2-DE970688369C}"/>
              </a:ext>
            </a:extLst>
          </p:cNvPr>
          <p:cNvSpPr>
            <a:spLocks noGrp="1"/>
          </p:cNvSpPr>
          <p:nvPr>
            <p:ph type="ctrTitle" hasCustomPrompt="1"/>
          </p:nvPr>
        </p:nvSpPr>
        <p:spPr>
          <a:xfrm>
            <a:off x="1523999" y="2126933"/>
            <a:ext cx="9144000" cy="1483677"/>
          </a:xfrm>
          <a:prstGeom prst="rect">
            <a:avLst/>
          </a:prstGeom>
        </p:spPr>
        <p:txBody>
          <a:bodyPr anchor="b">
            <a:normAutofit/>
          </a:bodyPr>
          <a:lstStyle>
            <a:lvl1pPr algn="ctr">
              <a:defRPr sz="4800" b="1">
                <a:latin typeface="Helvetica" pitchFamily="2" charset="0"/>
              </a:defRPr>
            </a:lvl1pPr>
          </a:lstStyle>
          <a:p>
            <a:r>
              <a:rPr lang="en-US"/>
              <a:t>CLICK TO ADD ENDING TITLE</a:t>
            </a:r>
          </a:p>
        </p:txBody>
      </p:sp>
      <p:pic>
        <p:nvPicPr>
          <p:cNvPr id="7" name="Picture 6">
            <a:extLst>
              <a:ext uri="{FF2B5EF4-FFF2-40B4-BE49-F238E27FC236}">
                <a16:creationId xmlns:a16="http://schemas.microsoft.com/office/drawing/2014/main" id="{341CDBFE-C4BF-8C49-BE29-FF26C6239B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086" y="4871834"/>
            <a:ext cx="3891554" cy="1841724"/>
          </a:xfrm>
          <a:prstGeom prst="rect">
            <a:avLst/>
          </a:prstGeom>
        </p:spPr>
      </p:pic>
      <p:sp>
        <p:nvSpPr>
          <p:cNvPr id="8" name="Rectangle: Rounded Corners 4">
            <a:extLst>
              <a:ext uri="{FF2B5EF4-FFF2-40B4-BE49-F238E27FC236}">
                <a16:creationId xmlns:a16="http://schemas.microsoft.com/office/drawing/2014/main" id="{EB83476F-C8A8-4444-9B58-298A9157E66B}"/>
              </a:ext>
            </a:extLst>
          </p:cNvPr>
          <p:cNvSpPr/>
          <p:nvPr userDrawn="1"/>
        </p:nvSpPr>
        <p:spPr>
          <a:xfrm>
            <a:off x="769636" y="642051"/>
            <a:ext cx="1776299" cy="552580"/>
          </a:xfrm>
          <a:prstGeom prst="roundRect">
            <a:avLst/>
          </a:prstGeom>
          <a:solidFill>
            <a:srgbClr val="202E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a:ea typeface="+mn-ea"/>
                <a:cs typeface="+mn-cs"/>
              </a:rPr>
              <a:t>Partner’s Logo</a:t>
            </a:r>
          </a:p>
        </p:txBody>
      </p:sp>
      <p:pic>
        <p:nvPicPr>
          <p:cNvPr id="9" name="Picture 8">
            <a:extLst>
              <a:ext uri="{FF2B5EF4-FFF2-40B4-BE49-F238E27FC236}">
                <a16:creationId xmlns:a16="http://schemas.microsoft.com/office/drawing/2014/main" id="{3B6866E9-0E69-B44C-803E-7A1A55FCAA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9115" y="683778"/>
            <a:ext cx="2353768" cy="466781"/>
          </a:xfrm>
          <a:prstGeom prst="rect">
            <a:avLst/>
          </a:prstGeom>
        </p:spPr>
      </p:pic>
      <p:pic>
        <p:nvPicPr>
          <p:cNvPr id="10" name="Picture 9">
            <a:extLst>
              <a:ext uri="{FF2B5EF4-FFF2-40B4-BE49-F238E27FC236}">
                <a16:creationId xmlns:a16="http://schemas.microsoft.com/office/drawing/2014/main" id="{C6D81728-197A-0146-9123-38C5F375A5E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0167" y="683778"/>
            <a:ext cx="1262197" cy="572195"/>
          </a:xfrm>
          <a:prstGeom prst="rect">
            <a:avLst/>
          </a:prstGeom>
        </p:spPr>
      </p:pic>
    </p:spTree>
    <p:extLst>
      <p:ext uri="{BB962C8B-B14F-4D97-AF65-F5344CB8AC3E}">
        <p14:creationId xmlns:p14="http://schemas.microsoft.com/office/powerpoint/2010/main" val="1533993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nk Brigh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52AC86-BFF3-4A41-B8C0-2EADA0C53699}"/>
              </a:ext>
            </a:extLst>
          </p:cNvPr>
          <p:cNvPicPr>
            <a:picLocks noChangeAspect="1"/>
          </p:cNvPicPr>
          <p:nvPr userDrawn="1"/>
        </p:nvPicPr>
        <p:blipFill>
          <a:blip r:embed="rId2"/>
          <a:stretch>
            <a:fillRect/>
          </a:stretch>
        </p:blipFill>
        <p:spPr>
          <a:xfrm>
            <a:off x="0" y="739"/>
            <a:ext cx="12192000" cy="6856522"/>
          </a:xfrm>
          <a:prstGeom prst="rect">
            <a:avLst/>
          </a:prstGeom>
        </p:spPr>
      </p:pic>
    </p:spTree>
    <p:extLst>
      <p:ext uri="{BB962C8B-B14F-4D97-AF65-F5344CB8AC3E}">
        <p14:creationId xmlns:p14="http://schemas.microsoft.com/office/powerpoint/2010/main" val="2971065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E57394-936B-E54B-8239-1F0C651C054A}"/>
              </a:ext>
            </a:extLst>
          </p:cNvPr>
          <p:cNvPicPr>
            <a:picLocks noChangeAspect="1"/>
          </p:cNvPicPr>
          <p:nvPr userDrawn="1"/>
        </p:nvPicPr>
        <p:blipFill>
          <a:blip r:embed="rId2"/>
          <a:stretch>
            <a:fillRect/>
          </a:stretch>
        </p:blipFill>
        <p:spPr>
          <a:xfrm>
            <a:off x="0" y="739"/>
            <a:ext cx="12192000" cy="6856522"/>
          </a:xfrm>
          <a:prstGeom prst="rect">
            <a:avLst/>
          </a:prstGeom>
        </p:spPr>
      </p:pic>
      <p:sp>
        <p:nvSpPr>
          <p:cNvPr id="2" name="Title 1">
            <a:extLst>
              <a:ext uri="{FF2B5EF4-FFF2-40B4-BE49-F238E27FC236}">
                <a16:creationId xmlns:a16="http://schemas.microsoft.com/office/drawing/2014/main" id="{474F9F66-EED4-9144-AB6C-D9D2484CFE7E}"/>
              </a:ext>
            </a:extLst>
          </p:cNvPr>
          <p:cNvSpPr>
            <a:spLocks noGrp="1"/>
          </p:cNvSpPr>
          <p:nvPr>
            <p:ph type="title" hasCustomPrompt="1"/>
          </p:nvPr>
        </p:nvSpPr>
        <p:spPr>
          <a:xfrm>
            <a:off x="758190" y="559435"/>
            <a:ext cx="10515600" cy="663575"/>
          </a:xfrm>
          <a:prstGeom prst="rect">
            <a:avLst/>
          </a:prstGeom>
        </p:spPr>
        <p:txBody>
          <a:bodyPr/>
          <a:lstStyle>
            <a:lvl1pPr>
              <a:defRPr sz="4000" b="1">
                <a:latin typeface="Helvetica" pitchFamily="2" charset="0"/>
              </a:defRPr>
            </a:lvl1pPr>
          </a:lstStyle>
          <a:p>
            <a:r>
              <a:rPr lang="en-US"/>
              <a:t>Click to add title</a:t>
            </a:r>
          </a:p>
        </p:txBody>
      </p:sp>
      <p:sp>
        <p:nvSpPr>
          <p:cNvPr id="6" name="Content Placeholder 5">
            <a:extLst>
              <a:ext uri="{FF2B5EF4-FFF2-40B4-BE49-F238E27FC236}">
                <a16:creationId xmlns:a16="http://schemas.microsoft.com/office/drawing/2014/main" id="{C90C2D13-40A9-2B48-9803-187D2F7F585D}"/>
              </a:ext>
            </a:extLst>
          </p:cNvPr>
          <p:cNvSpPr>
            <a:spLocks noGrp="1"/>
          </p:cNvSpPr>
          <p:nvPr>
            <p:ph sz="quarter" idx="10" hasCustomPrompt="1"/>
          </p:nvPr>
        </p:nvSpPr>
        <p:spPr>
          <a:xfrm>
            <a:off x="758825" y="1531938"/>
            <a:ext cx="4956175" cy="4765675"/>
          </a:xfrm>
          <a:prstGeom prst="rect">
            <a:avLst/>
          </a:prstGeom>
        </p:spPr>
        <p:txBody>
          <a:bodyPr/>
          <a:lstStyle>
            <a:lvl1pPr marL="0" indent="0">
              <a:buNone/>
              <a:defRPr sz="2000"/>
            </a:lvl1pPr>
          </a:lstStyle>
          <a:p>
            <a:pPr lvl="0"/>
            <a:r>
              <a:rPr lang="en-US"/>
              <a:t>Click to add content</a:t>
            </a:r>
          </a:p>
        </p:txBody>
      </p:sp>
      <p:sp>
        <p:nvSpPr>
          <p:cNvPr id="7" name="Content Placeholder 5">
            <a:extLst>
              <a:ext uri="{FF2B5EF4-FFF2-40B4-BE49-F238E27FC236}">
                <a16:creationId xmlns:a16="http://schemas.microsoft.com/office/drawing/2014/main" id="{84CCC324-ABC6-F143-A714-FE4428038A2B}"/>
              </a:ext>
            </a:extLst>
          </p:cNvPr>
          <p:cNvSpPr>
            <a:spLocks noGrp="1"/>
          </p:cNvSpPr>
          <p:nvPr>
            <p:ph sz="quarter" idx="11" hasCustomPrompt="1"/>
          </p:nvPr>
        </p:nvSpPr>
        <p:spPr>
          <a:xfrm>
            <a:off x="6252211" y="1531938"/>
            <a:ext cx="5021580" cy="4765675"/>
          </a:xfrm>
          <a:prstGeom prst="rect">
            <a:avLst/>
          </a:prstGeom>
        </p:spPr>
        <p:txBody>
          <a:bodyPr/>
          <a:lstStyle>
            <a:lvl1pPr marL="0" indent="0">
              <a:buNone/>
              <a:defRPr sz="2000"/>
            </a:lvl1pPr>
          </a:lstStyle>
          <a:p>
            <a:pPr lvl="0"/>
            <a:r>
              <a:rPr lang="en-US"/>
              <a:t>Click to add content</a:t>
            </a:r>
          </a:p>
        </p:txBody>
      </p:sp>
    </p:spTree>
    <p:extLst>
      <p:ext uri="{BB962C8B-B14F-4D97-AF65-F5344CB8AC3E}">
        <p14:creationId xmlns:p14="http://schemas.microsoft.com/office/powerpoint/2010/main" val="194793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572C-8DF8-46CE-8C2D-94F4DDF068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779A79E-05B4-4F7E-B093-D629401D7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A20550-D015-41E8-A787-EEEEDD081D2B}"/>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5" name="Footer Placeholder 4">
            <a:extLst>
              <a:ext uri="{FF2B5EF4-FFF2-40B4-BE49-F238E27FC236}">
                <a16:creationId xmlns:a16="http://schemas.microsoft.com/office/drawing/2014/main" id="{74932CF6-3C2C-46D5-BE8B-B10465B484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4DCC57-4708-4A0D-9ADA-E6EB5FC61325}"/>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892585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Dark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BDABDD-220A-AF45-B79E-04DAAB55A60A}"/>
              </a:ext>
            </a:extLst>
          </p:cNvPr>
          <p:cNvPicPr>
            <a:picLocks noChangeAspect="1"/>
          </p:cNvPicPr>
          <p:nvPr userDrawn="1"/>
        </p:nvPicPr>
        <p:blipFill>
          <a:blip r:embed="rId2"/>
          <a:stretch>
            <a:fillRect/>
          </a:stretch>
        </p:blipFill>
        <p:spPr>
          <a:xfrm>
            <a:off x="0" y="4679"/>
            <a:ext cx="12192000" cy="6848641"/>
          </a:xfrm>
          <a:prstGeom prst="rect">
            <a:avLst/>
          </a:prstGeom>
        </p:spPr>
      </p:pic>
    </p:spTree>
    <p:extLst>
      <p:ext uri="{BB962C8B-B14F-4D97-AF65-F5344CB8AC3E}">
        <p14:creationId xmlns:p14="http://schemas.microsoft.com/office/powerpoint/2010/main" val="213521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27EE-F805-45C3-9B14-19AFD1D09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A8A7865-7655-4AD8-8D39-E38AB84FE8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FCA3-969C-402B-9C59-B4491197E940}"/>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5" name="Footer Placeholder 4">
            <a:extLst>
              <a:ext uri="{FF2B5EF4-FFF2-40B4-BE49-F238E27FC236}">
                <a16:creationId xmlns:a16="http://schemas.microsoft.com/office/drawing/2014/main" id="{30AF759A-3D67-4E53-9357-ED831ED32B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D49916-B799-4172-93FF-82B1503DD71F}"/>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337959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B55F-31CB-4169-8310-892C3E92E7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6FB79EE-15B6-459E-80AB-B9AFE9A7F4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89C7FF9-85C0-42F7-ABF4-86F0DDB47B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39FBC90-4DB3-4E5A-AFE0-95F70A963E68}"/>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6" name="Footer Placeholder 5">
            <a:extLst>
              <a:ext uri="{FF2B5EF4-FFF2-40B4-BE49-F238E27FC236}">
                <a16:creationId xmlns:a16="http://schemas.microsoft.com/office/drawing/2014/main" id="{B6399D81-63FB-4306-AA02-00B2822747C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CE7BB0C-7DE1-4F83-908D-22DD78FB8A2E}"/>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358766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132-1B85-47C8-A347-9D2F8C8D335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EFA278-FAF0-4A5A-B21E-393BF5772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CDC1A8-DDD6-471C-870E-3B7D0BDDAC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0B08EA2-D428-41E9-904B-7391D37E6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AFD5CB-0F99-44F8-8251-18A4144267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B32EDFF-6E4C-4C5C-8CE8-7016EB07B314}"/>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8" name="Footer Placeholder 7">
            <a:extLst>
              <a:ext uri="{FF2B5EF4-FFF2-40B4-BE49-F238E27FC236}">
                <a16:creationId xmlns:a16="http://schemas.microsoft.com/office/drawing/2014/main" id="{6A3A435C-CF38-42F6-9FA0-BBB111CAD4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2339187-26FF-4423-97C6-1A0ED0B6B509}"/>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244455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2130-2DE8-45B2-B5DE-4DD818810FB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25F440E-9FF3-4FBA-BB0E-CA9FDD534F91}"/>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4" name="Footer Placeholder 3">
            <a:extLst>
              <a:ext uri="{FF2B5EF4-FFF2-40B4-BE49-F238E27FC236}">
                <a16:creationId xmlns:a16="http://schemas.microsoft.com/office/drawing/2014/main" id="{3B361248-9B21-4CE9-8D63-2DA9C491431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1EF7776-080D-4EA8-A746-E1A6066E53F6}"/>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392439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148CF-8C61-4979-A77B-316E3A2D80E7}"/>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3" name="Footer Placeholder 2">
            <a:extLst>
              <a:ext uri="{FF2B5EF4-FFF2-40B4-BE49-F238E27FC236}">
                <a16:creationId xmlns:a16="http://schemas.microsoft.com/office/drawing/2014/main" id="{3CA78F40-F775-4D01-B2EC-E1BB9FA18CA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9C7AF11-0DC6-46AF-A870-BEFC3B0AA2F9}"/>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2013501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EDF2-B94B-4816-AE4D-BBF72C1AB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F3DE0C5-0D75-4482-B895-F2816EE2A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0CF8F19-AF1D-4685-8558-D771AC26F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306FC-E994-42C4-9FCE-E9145718A66D}"/>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6" name="Footer Placeholder 5">
            <a:extLst>
              <a:ext uri="{FF2B5EF4-FFF2-40B4-BE49-F238E27FC236}">
                <a16:creationId xmlns:a16="http://schemas.microsoft.com/office/drawing/2014/main" id="{4AE9B7E5-9884-4E0F-9140-C5D1CBA55D4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B2142C8-B94C-425D-AE0C-BD2C1A1420D9}"/>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272541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DFDE-5576-4138-B69A-775EA3E76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A635520-8E01-4A97-94AA-EA90449C0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D1C171-780B-4B1A-9ABD-889335AAA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CDDFD-53FA-4FD0-9BCD-044989F43AC3}"/>
              </a:ext>
            </a:extLst>
          </p:cNvPr>
          <p:cNvSpPr>
            <a:spLocks noGrp="1"/>
          </p:cNvSpPr>
          <p:nvPr>
            <p:ph type="dt" sz="half" idx="10"/>
          </p:nvPr>
        </p:nvSpPr>
        <p:spPr/>
        <p:txBody>
          <a:bodyPr/>
          <a:lstStyle/>
          <a:p>
            <a:fld id="{C8B8896C-CE31-4CCD-85DD-763295EFEB5F}" type="datetimeFigureOut">
              <a:rPr lang="vi-VN" smtClean="0"/>
              <a:t>15/01/2025</a:t>
            </a:fld>
            <a:endParaRPr lang="vi-VN"/>
          </a:p>
        </p:txBody>
      </p:sp>
      <p:sp>
        <p:nvSpPr>
          <p:cNvPr id="6" name="Footer Placeholder 5">
            <a:extLst>
              <a:ext uri="{FF2B5EF4-FFF2-40B4-BE49-F238E27FC236}">
                <a16:creationId xmlns:a16="http://schemas.microsoft.com/office/drawing/2014/main" id="{BDAC46CE-0FE1-46EA-9B4B-A1F8E4946F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CC9808F-B0BA-4EA9-9E7C-6FCE69FA80B5}"/>
              </a:ext>
            </a:extLst>
          </p:cNvPr>
          <p:cNvSpPr>
            <a:spLocks noGrp="1"/>
          </p:cNvSpPr>
          <p:nvPr>
            <p:ph type="sldNum" sz="quarter" idx="12"/>
          </p:nvPr>
        </p:nvSpPr>
        <p:spPr/>
        <p:txBody>
          <a:bodyPr/>
          <a:lstStyle/>
          <a:p>
            <a:fld id="{F9DE1510-5399-40CE-8BA4-3C2BABB64891}" type="slidenum">
              <a:rPr lang="vi-VN" smtClean="0"/>
              <a:t>‹#›</a:t>
            </a:fld>
            <a:endParaRPr lang="vi-VN"/>
          </a:p>
        </p:txBody>
      </p:sp>
    </p:spTree>
    <p:extLst>
      <p:ext uri="{BB962C8B-B14F-4D97-AF65-F5344CB8AC3E}">
        <p14:creationId xmlns:p14="http://schemas.microsoft.com/office/powerpoint/2010/main" val="63735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E89A08-51CB-4905-BB67-B9E4B4A2E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304220-56B7-4F5A-B31F-A2ED32C04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F2DDC2-E1E8-4791-95D3-83E5F4E7E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8896C-CE31-4CCD-85DD-763295EFEB5F}" type="datetimeFigureOut">
              <a:rPr lang="vi-VN" smtClean="0"/>
              <a:t>15/01/2025</a:t>
            </a:fld>
            <a:endParaRPr lang="vi-VN"/>
          </a:p>
        </p:txBody>
      </p:sp>
      <p:sp>
        <p:nvSpPr>
          <p:cNvPr id="5" name="Footer Placeholder 4">
            <a:extLst>
              <a:ext uri="{FF2B5EF4-FFF2-40B4-BE49-F238E27FC236}">
                <a16:creationId xmlns:a16="http://schemas.microsoft.com/office/drawing/2014/main" id="{88F36FD9-91BD-4A68-8A83-7D5DEC1BF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FFC2622-2735-4026-BC3C-618E58743E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E1510-5399-40CE-8BA4-3C2BABB64891}" type="slidenum">
              <a:rPr lang="vi-VN" smtClean="0"/>
              <a:t>‹#›</a:t>
            </a:fld>
            <a:endParaRPr lang="vi-VN"/>
          </a:p>
        </p:txBody>
      </p:sp>
    </p:spTree>
    <p:extLst>
      <p:ext uri="{BB962C8B-B14F-4D97-AF65-F5344CB8AC3E}">
        <p14:creationId xmlns:p14="http://schemas.microsoft.com/office/powerpoint/2010/main" val="2881502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369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arlosgrande.me/my-data-mesh-thesi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372981257_Toward_Urban_Data_Governance_Status-Quo_Challenges_and_Success_Factor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researchgate.net/publication/372981257_Toward_Urban_Data_Governance_Status-Quo_Challenges_and_Success_Factor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researchgate.net/publication/372981257_Toward_Urban_Data_Governance_Status-Quo_Challenges_and_Success_Factors"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538BB-CB29-5446-8BA1-AF5665E9ADE1}"/>
              </a:ext>
            </a:extLst>
          </p:cNvPr>
          <p:cNvPicPr>
            <a:picLocks noChangeAspect="1"/>
          </p:cNvPicPr>
          <p:nvPr/>
        </p:nvPicPr>
        <p:blipFill>
          <a:blip r:embed="rId3"/>
          <a:stretch>
            <a:fillRect/>
          </a:stretch>
        </p:blipFill>
        <p:spPr>
          <a:xfrm>
            <a:off x="365760" y="5799290"/>
            <a:ext cx="1835394" cy="868622"/>
          </a:xfrm>
          <a:prstGeom prst="rect">
            <a:avLst/>
          </a:prstGeom>
        </p:spPr>
      </p:pic>
      <p:pic>
        <p:nvPicPr>
          <p:cNvPr id="15" name="Picture 14">
            <a:extLst>
              <a:ext uri="{FF2B5EF4-FFF2-40B4-BE49-F238E27FC236}">
                <a16:creationId xmlns:a16="http://schemas.microsoft.com/office/drawing/2014/main" id="{1B59235C-6B0C-A740-A844-BBA4020FC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682" y="631069"/>
            <a:ext cx="2353762" cy="466780"/>
          </a:xfrm>
          <a:prstGeom prst="rect">
            <a:avLst/>
          </a:prstGeom>
        </p:spPr>
      </p:pic>
      <p:pic>
        <p:nvPicPr>
          <p:cNvPr id="4" name="Picture 3" descr="A red kangaroo with blue text&#10;&#10;Description automatically generated">
            <a:extLst>
              <a:ext uri="{FF2B5EF4-FFF2-40B4-BE49-F238E27FC236}">
                <a16:creationId xmlns:a16="http://schemas.microsoft.com/office/drawing/2014/main" id="{3A3EDE47-6A19-CAD8-8C50-81511C4BA999}"/>
              </a:ext>
            </a:extLst>
          </p:cNvPr>
          <p:cNvPicPr>
            <a:picLocks noChangeAspect="1"/>
          </p:cNvPicPr>
          <p:nvPr/>
        </p:nvPicPr>
        <p:blipFill>
          <a:blip r:embed="rId5"/>
          <a:stretch>
            <a:fillRect/>
          </a:stretch>
        </p:blipFill>
        <p:spPr>
          <a:xfrm>
            <a:off x="706422" y="578363"/>
            <a:ext cx="1274778" cy="572195"/>
          </a:xfrm>
          <a:prstGeom prst="rect">
            <a:avLst/>
          </a:prstGeom>
        </p:spPr>
      </p:pic>
      <p:pic>
        <p:nvPicPr>
          <p:cNvPr id="5" name="Picture 4">
            <a:extLst>
              <a:ext uri="{FF2B5EF4-FFF2-40B4-BE49-F238E27FC236}">
                <a16:creationId xmlns:a16="http://schemas.microsoft.com/office/drawing/2014/main" id="{C93D8A2F-EA44-FD4C-B627-D285F6323F63}"/>
              </a:ext>
            </a:extLst>
          </p:cNvPr>
          <p:cNvPicPr>
            <a:picLocks noChangeAspect="1"/>
          </p:cNvPicPr>
          <p:nvPr/>
        </p:nvPicPr>
        <p:blipFill>
          <a:blip r:embed="rId6">
            <a:alphaModFix/>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6767343" y="494572"/>
            <a:ext cx="1155700" cy="739775"/>
          </a:xfrm>
          <a:prstGeom prst="rect">
            <a:avLst/>
          </a:prstGeom>
        </p:spPr>
      </p:pic>
      <p:sp>
        <p:nvSpPr>
          <p:cNvPr id="7" name="Title 1">
            <a:extLst>
              <a:ext uri="{FF2B5EF4-FFF2-40B4-BE49-F238E27FC236}">
                <a16:creationId xmlns:a16="http://schemas.microsoft.com/office/drawing/2014/main" id="{66F15A0F-75AD-C718-E400-92D6B48C8011}"/>
              </a:ext>
            </a:extLst>
          </p:cNvPr>
          <p:cNvSpPr txBox="1">
            <a:spLocks/>
          </p:cNvSpPr>
          <p:nvPr/>
        </p:nvSpPr>
        <p:spPr>
          <a:xfrm>
            <a:off x="1119047" y="1796256"/>
            <a:ext cx="10105052" cy="4695842"/>
          </a:xfrm>
          <a:prstGeom prst="rect">
            <a:avLst/>
          </a:prstGeom>
        </p:spPr>
        <p:txBody>
          <a:bodyPr anchor="b">
            <a:noAutofit/>
          </a:bodyPr>
          <a:lstStyle>
            <a:lvl1pPr algn="ctr" defTabSz="914400" rtl="0" eaLnBrk="1" latinLnBrk="0" hangingPunct="1">
              <a:lnSpc>
                <a:spcPct val="90000"/>
              </a:lnSpc>
              <a:spcBef>
                <a:spcPct val="0"/>
              </a:spcBef>
              <a:buNone/>
              <a:defRPr sz="5400" b="1" kern="1200">
                <a:solidFill>
                  <a:schemeClr val="tx1"/>
                </a:solidFill>
                <a:latin typeface="Helvetica" pitchFamily="2" charset="0"/>
                <a:ea typeface="+mj-ea"/>
                <a:cs typeface="+mj-cs"/>
              </a:defRPr>
            </a:lvl1pPr>
          </a:lstStyle>
          <a:p>
            <a:pPr>
              <a:lnSpc>
                <a:spcPct val="150000"/>
              </a:lnSpc>
              <a:spcBef>
                <a:spcPts val="0"/>
              </a:spcBef>
            </a:pPr>
            <a:r>
              <a:rPr lang="en-US" sz="2400" dirty="0">
                <a:solidFill>
                  <a:srgbClr val="002060"/>
                </a:solidFill>
                <a:latin typeface="Roboto" panose="02000000000000000000" pitchFamily="2" charset="0"/>
                <a:ea typeface="Roboto" panose="02000000000000000000" pitchFamily="2" charset="0"/>
                <a:cs typeface="Arial" panose="020B0604020202020204" pitchFamily="34" charset="0"/>
              </a:rPr>
              <a:t>GIỚI THIỆU CÁC NỘI DUNG DỰ THẢO</a:t>
            </a:r>
          </a:p>
          <a:p>
            <a:pPr>
              <a:lnSpc>
                <a:spcPct val="150000"/>
              </a:lnSpc>
              <a:spcBef>
                <a:spcPts val="0"/>
              </a:spcBef>
            </a:pPr>
            <a:r>
              <a:rPr lang="en-US" sz="2400" dirty="0">
                <a:solidFill>
                  <a:srgbClr val="002060"/>
                </a:solidFill>
                <a:latin typeface="Roboto" panose="02000000000000000000" pitchFamily="2" charset="0"/>
                <a:ea typeface="Roboto" panose="02000000000000000000" pitchFamily="2" charset="0"/>
                <a:cs typeface="Arial" panose="020B0604020202020204" pitchFamily="34" charset="0"/>
              </a:rPr>
              <a:t>QUY CHẾ QUẢN LÝ VẬN HÀNH NỀN TẢNG BẢN ĐỒ SỐ </a:t>
            </a:r>
          </a:p>
          <a:p>
            <a:pPr>
              <a:lnSpc>
                <a:spcPct val="150000"/>
              </a:lnSpc>
              <a:spcBef>
                <a:spcPts val="0"/>
              </a:spcBef>
            </a:pPr>
            <a:r>
              <a:rPr lang="en-US" sz="2400" dirty="0">
                <a:solidFill>
                  <a:srgbClr val="002060"/>
                </a:solidFill>
                <a:latin typeface="Roboto" panose="02000000000000000000" pitchFamily="2" charset="0"/>
                <a:ea typeface="Roboto" panose="02000000000000000000" pitchFamily="2" charset="0"/>
                <a:cs typeface="Arial" panose="020B0604020202020204" pitchFamily="34" charset="0"/>
              </a:rPr>
              <a:t>THÀNH PHỐ HỒ CHÍ MINH </a:t>
            </a:r>
          </a:p>
          <a:p>
            <a:pPr>
              <a:lnSpc>
                <a:spcPct val="150000"/>
              </a:lnSpc>
              <a:spcBef>
                <a:spcPts val="0"/>
              </a:spcBef>
            </a:pPr>
            <a:endParaRPr lang="en-US" sz="2400" dirty="0">
              <a:solidFill>
                <a:srgbClr val="002060"/>
              </a:solidFill>
              <a:latin typeface="Roboto" panose="02000000000000000000" pitchFamily="2" charset="0"/>
              <a:ea typeface="Roboto" panose="02000000000000000000" pitchFamily="2" charset="0"/>
              <a:cs typeface="Arial" panose="020B0604020202020204" pitchFamily="34" charset="0"/>
            </a:endParaRPr>
          </a:p>
          <a:p>
            <a:pPr>
              <a:lnSpc>
                <a:spcPct val="150000"/>
              </a:lnSpc>
              <a:spcBef>
                <a:spcPts val="0"/>
              </a:spcBef>
            </a:pPr>
            <a:endParaRPr lang="en-US" sz="2400" dirty="0">
              <a:solidFill>
                <a:srgbClr val="002060"/>
              </a:solidFill>
              <a:latin typeface="Roboto" panose="02000000000000000000" pitchFamily="2" charset="0"/>
              <a:ea typeface="Roboto" panose="02000000000000000000" pitchFamily="2" charset="0"/>
              <a:cs typeface="Arial" panose="020B0604020202020204" pitchFamily="34" charset="0"/>
            </a:endParaRPr>
          </a:p>
          <a:p>
            <a:pPr>
              <a:lnSpc>
                <a:spcPct val="150000"/>
              </a:lnSpc>
              <a:spcBef>
                <a:spcPts val="1200"/>
              </a:spcBef>
            </a:pPr>
            <a:endParaRPr lang="en-US" sz="1600" dirty="0">
              <a:solidFill>
                <a:srgbClr val="002060"/>
              </a:solidFill>
              <a:latin typeface="Roboto" panose="02000000000000000000" pitchFamily="2" charset="0"/>
              <a:ea typeface="Roboto" panose="02000000000000000000" pitchFamily="2" charset="0"/>
              <a:cs typeface="Arial" panose="020B0604020202020204" pitchFamily="34" charset="0"/>
            </a:endParaRPr>
          </a:p>
          <a:p>
            <a:pPr>
              <a:lnSpc>
                <a:spcPct val="150000"/>
              </a:lnSpc>
              <a:spcBef>
                <a:spcPts val="1200"/>
              </a:spcBef>
            </a:pPr>
            <a:endParaRPr lang="en-US" sz="1600" dirty="0">
              <a:solidFill>
                <a:srgbClr val="002060"/>
              </a:solidFill>
              <a:latin typeface="Roboto" panose="02000000000000000000" pitchFamily="2" charset="0"/>
              <a:ea typeface="Roboto" panose="02000000000000000000" pitchFamily="2" charset="0"/>
              <a:cs typeface="Arial" panose="020B0604020202020204" pitchFamily="34" charset="0"/>
            </a:endParaRPr>
          </a:p>
          <a:p>
            <a:pPr>
              <a:lnSpc>
                <a:spcPct val="150000"/>
              </a:lnSpc>
              <a:spcBef>
                <a:spcPts val="1200"/>
              </a:spcBef>
              <a:spcAft>
                <a:spcPts val="1200"/>
              </a:spcAft>
            </a:pPr>
            <a:endParaRPr lang="en-US" sz="1600" b="0" i="1" dirty="0">
              <a:solidFill>
                <a:srgbClr val="002060"/>
              </a:solidFill>
              <a:latin typeface="Roboto" panose="02000000000000000000" pitchFamily="2" charset="0"/>
              <a:ea typeface="Roboto" panose="02000000000000000000" pitchFamily="2" charset="0"/>
              <a:cs typeface="Arial" panose="020B0604020202020204" pitchFamily="34" charset="0"/>
            </a:endParaRPr>
          </a:p>
          <a:p>
            <a:pPr>
              <a:lnSpc>
                <a:spcPct val="150000"/>
              </a:lnSpc>
              <a:spcBef>
                <a:spcPts val="1200"/>
              </a:spcBef>
              <a:spcAft>
                <a:spcPts val="1200"/>
              </a:spcAft>
            </a:pPr>
            <a:r>
              <a:rPr lang="en-US" sz="1600" b="0" i="1" dirty="0">
                <a:solidFill>
                  <a:srgbClr val="002060"/>
                </a:solidFill>
                <a:latin typeface="Roboto" panose="02000000000000000000" pitchFamily="2" charset="0"/>
                <a:ea typeface="Roboto" panose="02000000000000000000" pitchFamily="2" charset="0"/>
                <a:cs typeface="Arial" panose="020B0604020202020204" pitchFamily="34" charset="0"/>
              </a:rPr>
              <a:t>Tp. </a:t>
            </a:r>
            <a:r>
              <a:rPr lang="en-US" sz="1600" b="0" i="1" dirty="0" err="1">
                <a:solidFill>
                  <a:srgbClr val="002060"/>
                </a:solidFill>
                <a:latin typeface="Roboto" panose="02000000000000000000" pitchFamily="2" charset="0"/>
                <a:ea typeface="Roboto" panose="02000000000000000000" pitchFamily="2" charset="0"/>
                <a:cs typeface="Arial" panose="020B0604020202020204" pitchFamily="34" charset="0"/>
              </a:rPr>
              <a:t>Hồ</a:t>
            </a:r>
            <a:r>
              <a:rPr lang="en-US" sz="1600" b="0" i="1" dirty="0">
                <a:solidFill>
                  <a:srgbClr val="002060"/>
                </a:solidFill>
                <a:latin typeface="Roboto" panose="02000000000000000000" pitchFamily="2" charset="0"/>
                <a:ea typeface="Roboto" panose="02000000000000000000" pitchFamily="2" charset="0"/>
                <a:cs typeface="Arial" panose="020B0604020202020204" pitchFamily="34" charset="0"/>
              </a:rPr>
              <a:t> Chí Minh, 16/01/2025</a:t>
            </a:r>
            <a:endParaRPr lang="en-US" sz="2800" b="0" i="1" dirty="0">
              <a:solidFill>
                <a:srgbClr val="002060"/>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78B5F7DC-E1B2-1E8B-CE94-191F5257E974}"/>
              </a:ext>
            </a:extLst>
          </p:cNvPr>
          <p:cNvPicPr>
            <a:picLocks noChangeAspect="1"/>
          </p:cNvPicPr>
          <p:nvPr/>
        </p:nvPicPr>
        <p:blipFill>
          <a:blip r:embed="rId8"/>
          <a:stretch>
            <a:fillRect/>
          </a:stretch>
        </p:blipFill>
        <p:spPr>
          <a:xfrm rot="3254199">
            <a:off x="4845477" y="3905423"/>
            <a:ext cx="817376" cy="712467"/>
          </a:xfrm>
          <a:prstGeom prst="rect">
            <a:avLst/>
          </a:prstGeom>
          <a:ln>
            <a:solidFill>
              <a:schemeClr val="accent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C75606E-D193-6EED-85D8-B7100DFA1BD7}"/>
              </a:ext>
            </a:extLst>
          </p:cNvPr>
          <p:cNvPicPr>
            <a:picLocks noChangeAspect="1"/>
          </p:cNvPicPr>
          <p:nvPr/>
        </p:nvPicPr>
        <p:blipFill>
          <a:blip r:embed="rId9"/>
          <a:stretch>
            <a:fillRect/>
          </a:stretch>
        </p:blipFill>
        <p:spPr>
          <a:xfrm rot="747027">
            <a:off x="6246773" y="3502866"/>
            <a:ext cx="770490" cy="781643"/>
          </a:xfrm>
          <a:prstGeom prst="rect">
            <a:avLst/>
          </a:prstGeom>
          <a:ln>
            <a:solidFill>
              <a:schemeClr val="accent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7CE19C3-2102-683F-5CFF-0F98C1A1FC55}"/>
              </a:ext>
            </a:extLst>
          </p:cNvPr>
          <p:cNvPicPr>
            <a:picLocks noChangeAspect="1"/>
          </p:cNvPicPr>
          <p:nvPr/>
        </p:nvPicPr>
        <p:blipFill>
          <a:blip r:embed="rId10"/>
          <a:stretch>
            <a:fillRect/>
          </a:stretch>
        </p:blipFill>
        <p:spPr>
          <a:xfrm rot="7751140">
            <a:off x="5821216" y="4851235"/>
            <a:ext cx="893120" cy="805861"/>
          </a:xfrm>
          <a:prstGeom prst="rect">
            <a:avLst/>
          </a:prstGeom>
          <a:ln>
            <a:solidFill>
              <a:schemeClr val="accent1"/>
            </a:solidFill>
          </a:ln>
          <a:effectLst>
            <a:outerShdw blurRad="50800" dist="38100" dir="2700000" algn="tl" rotWithShape="0">
              <a:prstClr val="black">
                <a:alpha val="40000"/>
              </a:prstClr>
            </a:outerShdw>
          </a:effectLst>
        </p:spPr>
      </p:pic>
      <p:pic>
        <p:nvPicPr>
          <p:cNvPr id="11" name="Picture 2" descr="Circular arrow - Free arrows icons">
            <a:extLst>
              <a:ext uri="{FF2B5EF4-FFF2-40B4-BE49-F238E27FC236}">
                <a16:creationId xmlns:a16="http://schemas.microsoft.com/office/drawing/2014/main" id="{C0153935-E395-A639-D866-81DB201BBF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1340" y="3851632"/>
            <a:ext cx="1080680" cy="1080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white logo&#10;&#10;Description automatically generated">
            <a:extLst>
              <a:ext uri="{FF2B5EF4-FFF2-40B4-BE49-F238E27FC236}">
                <a16:creationId xmlns:a16="http://schemas.microsoft.com/office/drawing/2014/main" id="{2C7763A1-DCE2-8658-6D96-E0C78F664A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5554" y="365902"/>
            <a:ext cx="2435786" cy="1217893"/>
          </a:xfrm>
          <a:prstGeom prst="rect">
            <a:avLst/>
          </a:prstGeom>
        </p:spPr>
      </p:pic>
    </p:spTree>
    <p:extLst>
      <p:ext uri="{BB962C8B-B14F-4D97-AF65-F5344CB8AC3E}">
        <p14:creationId xmlns:p14="http://schemas.microsoft.com/office/powerpoint/2010/main" val="218592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81D693-A18F-4067-A8CA-F4FFC820EB46}"/>
              </a:ext>
            </a:extLst>
          </p:cNvPr>
          <p:cNvSpPr txBox="1"/>
          <p:nvPr/>
        </p:nvSpPr>
        <p:spPr>
          <a:xfrm rot="16200000">
            <a:off x="-1813058" y="3298205"/>
            <a:ext cx="4232363" cy="369332"/>
          </a:xfrm>
          <a:prstGeom prst="rect">
            <a:avLst/>
          </a:prstGeom>
          <a:solidFill>
            <a:schemeClr val="accent5">
              <a:lumMod val="20000"/>
              <a:lumOff val="80000"/>
            </a:schemeClr>
          </a:solidFill>
          <a:ln>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defPPr>
              <a:defRPr lang="vi-VN"/>
            </a:defPPr>
            <a:lvl1pPr algn="ctr">
              <a:defRPr b="0">
                <a:solidFill>
                  <a:schemeClr val="accent6">
                    <a:lumMod val="50000"/>
                  </a:schemeClr>
                </a:solidFill>
                <a:effectLst>
                  <a:outerShdw blurRad="38100" dist="38100" dir="2700000" algn="tl">
                    <a:srgbClr val="000000">
                      <a:alpha val="43137"/>
                    </a:srgbClr>
                  </a:outerShdw>
                </a:effectLst>
                <a:latin typeface="Arial" panose="020B0604020202020204" pitchFamily="34" charset="0"/>
              </a:defRPr>
            </a:lvl1pPr>
          </a:lstStyle>
          <a:p>
            <a:r>
              <a:rPr lang="vi-VN"/>
              <a:t>Nguyên tắc xây dựng dự thảo quy chế:</a:t>
            </a:r>
          </a:p>
        </p:txBody>
      </p:sp>
      <p:sp>
        <p:nvSpPr>
          <p:cNvPr id="8" name="TextBox 7">
            <a:extLst>
              <a:ext uri="{FF2B5EF4-FFF2-40B4-BE49-F238E27FC236}">
                <a16:creationId xmlns:a16="http://schemas.microsoft.com/office/drawing/2014/main" id="{2045CD85-D050-4436-BBD6-4DBE1C198BCA}"/>
              </a:ext>
            </a:extLst>
          </p:cNvPr>
          <p:cNvSpPr txBox="1"/>
          <p:nvPr/>
        </p:nvSpPr>
        <p:spPr>
          <a:xfrm>
            <a:off x="564967" y="484645"/>
            <a:ext cx="5728053" cy="6261907"/>
          </a:xfrm>
          <a:prstGeom prst="rect">
            <a:avLst/>
          </a:prstGeom>
          <a:noFill/>
          <a:effectLst>
            <a:outerShdw blurRad="50800" dist="38100" dir="2700000" algn="tl" rotWithShape="0">
              <a:prstClr val="black">
                <a:alpha val="40000"/>
              </a:prstClr>
            </a:outerShdw>
          </a:effectLst>
        </p:spPr>
        <p:txBody>
          <a:bodyPr wrap="square">
            <a:spAutoFit/>
          </a:bodyPr>
          <a:lstStyle/>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Dự thảo quy chế được </a:t>
            </a:r>
            <a:r>
              <a:rPr lang="en-US" sz="1300" i="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xây dựng dựa trên thực tiễn, kinh nghiệm triển khai </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của các ứng dụng, hệ thống thông tin địa lý trên địa bàn Thành phố Hồ Chí Minh và kế thừa những ưu điểm của các hệ thống này để đưa ra các quy định khả thi về kỹ thuật và công nghệ, dữ liệu.</a:t>
            </a:r>
            <a:endParaRPr lang="vi-VN" sz="1300" i="1">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Dự thảo quy chế dựa vào </a:t>
            </a:r>
            <a:r>
              <a:rPr lang="en-US" sz="1300" i="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nguồn nhân lực về GIS tại các cơ quan Nhà nước và tại các doanh nghiệp, viện, trường </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trên địa bàn Thành phố Hồ Chí Minh để đưa ra các quy định khả thi về nhân lực triển khai.</a:t>
            </a:r>
            <a:endParaRPr lang="vi-VN" sz="1300" i="1">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Dự thảo quy chế </a:t>
            </a:r>
            <a:r>
              <a:rPr lang="en-US" sz="1300" i="1">
                <a:solidFill>
                  <a:srgbClr val="1F1F1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chắt lọc các tiêu chuẩn mở quốc tế về</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a:t>
            </a:r>
            <a:r>
              <a:rPr lang="en-US" sz="1300" i="1">
                <a:solidFill>
                  <a:srgbClr val="1F1F1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thông tin địa lý,</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300" i="1">
                <a:solidFill>
                  <a:srgbClr val="1F1F1F"/>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rPr>
              <a:t>khả năng các công nghệ, phần mềm đáp ứng được các tiêu chuẩn mở này </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tại Việt Nam và các mô hình kiến trúc dữ liệu tiên tiến để đưa ra các quy định phù hợp với thực tiễn.</a:t>
            </a:r>
            <a:endParaRPr lang="vi-VN" sz="1300" i="1">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Dự thảo quy chế </a:t>
            </a:r>
            <a:r>
              <a:rPr lang="en-US" sz="1300" i="1">
                <a:solidFill>
                  <a:srgbClr val="1F1F1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học tập và chắt lọc những kinh nghiệm từ các case-studies trên thế giới </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để đưa ra các quy định phù hợp với nguồn lực tại Thành phố Hồ Chí Minh trong giai đoạn này.</a:t>
            </a:r>
            <a:endParaRPr lang="vi-VN" sz="1300" i="1">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Dự thảo quy chế kế thừa, tuân thủ các quy định của văn bản quy phạm pháp luật đã ban hành và </a:t>
            </a:r>
            <a:r>
              <a:rPr lang="en-US" sz="1300" i="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chỉ làm rõ hơn để phù hợp với đặc điểm dữ liệu không gian địa lý</a:t>
            </a:r>
            <a:endParaRPr lang="vi-VN" sz="1300" i="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Dự thảo quy chế có </a:t>
            </a:r>
            <a:r>
              <a:rPr lang="en-US" sz="1300" i="1">
                <a:solidFill>
                  <a:srgbClr val="1F1F1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tham khảo dự thảo Luật dữ liệu </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để xây dựng các quy định phù hợp với các quy định phải thực hiện trong tương lai.</a:t>
            </a:r>
            <a:endParaRPr lang="vi-VN" sz="1300" i="1">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ts val="2100"/>
              </a:lnSpc>
              <a:spcBef>
                <a:spcPts val="0"/>
              </a:spcBef>
              <a:spcAft>
                <a:spcPts val="0"/>
              </a:spcAft>
              <a:buFont typeface="+mj-lt"/>
              <a:buAutoNum type="arabicPeriod"/>
              <a:tabLst>
                <a:tab pos="457200" algn="l"/>
              </a:tabLst>
            </a:pPr>
            <a:r>
              <a:rPr lang="en-US" sz="1300" i="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Dự thảo quy chế bám sát định hướng trong Chiến lược Quản trị Dữ liệu của Thành phố Hồ Chí Minh </a:t>
            </a: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và cố gắng đưa ra các quy định nhằm tháo gỡ các điểm nghẽn hiện nay về chia sẻ dữ liệu trong đó có chia sẻ dữ liệu không gian địa lý.</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6B730576-E502-46A4-9099-CAD808174C5C}"/>
              </a:ext>
            </a:extLst>
          </p:cNvPr>
          <p:cNvSpPr txBox="1"/>
          <p:nvPr/>
        </p:nvSpPr>
        <p:spPr>
          <a:xfrm>
            <a:off x="6370198" y="219188"/>
            <a:ext cx="5542402" cy="5180842"/>
          </a:xfrm>
          <a:prstGeom prst="rect">
            <a:avLst/>
          </a:prstGeom>
          <a:noFill/>
          <a:effectLst>
            <a:outerShdw blurRad="50800" dist="38100" dir="2700000" algn="tl" rotWithShape="0">
              <a:prstClr val="black">
                <a:alpha val="40000"/>
              </a:prstClr>
            </a:outerShdw>
          </a:effectLst>
        </p:spPr>
        <p:txBody>
          <a:bodyPr wrap="square">
            <a:spAutoFit/>
          </a:bodyPr>
          <a:lstStyle>
            <a:defPPr>
              <a:defRPr lang="vi-VN"/>
            </a:defPPr>
            <a:lvl1pPr marL="342900" marR="0" lvl="0" indent="-342900" algn="just">
              <a:lnSpc>
                <a:spcPts val="2100"/>
              </a:lnSpc>
              <a:spcBef>
                <a:spcPts val="0"/>
              </a:spcBef>
              <a:spcAft>
                <a:spcPts val="0"/>
              </a:spcAft>
              <a:buFont typeface="+mj-lt"/>
              <a:buAutoNum type="arabicPeriod"/>
              <a:tabLst>
                <a:tab pos="457200" algn="l"/>
              </a:tabLst>
              <a:defRPr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defRPr>
            </a:lvl1pPr>
          </a:lstStyle>
          <a:p>
            <a:pPr marL="0" indent="0">
              <a:buNone/>
            </a:pPr>
            <a:r>
              <a:rPr lang="vi-VN" sz="1600">
                <a:solidFill>
                  <a:srgbClr val="002060"/>
                </a:solidFill>
                <a:effectLst>
                  <a:outerShdw blurRad="38100" dist="38100" dir="2700000" algn="tl">
                    <a:srgbClr val="000000">
                      <a:alpha val="43137"/>
                    </a:srgbClr>
                  </a:outerShdw>
                </a:effectLst>
              </a:rPr>
              <a:t>Chiến lược dữ liệu của Thành phố Hồ Chí Minh hướng đến:</a:t>
            </a:r>
          </a:p>
          <a:p>
            <a:r>
              <a:rPr lang="vi-VN"/>
              <a:t>- Cụ thể hóa các nhiệm vụ về triển khai kho dữ liệu dùng chung, triển khai các hệ thống thông tin chuyên ngành và số hóa, </a:t>
            </a:r>
            <a:r>
              <a:rPr lang="vi-VN">
                <a:solidFill>
                  <a:srgbClr val="C00000"/>
                </a:solidFill>
              </a:rPr>
              <a:t>sử dụng hiệu quả dữ liệu số </a:t>
            </a:r>
            <a:r>
              <a:rPr lang="vi-VN"/>
              <a:t>hóa đã được xác định tại Chương trình Chuyển đổi số Thành phố, Đề án Xây dựng Thành phố Hồ Chí Minh trở thành đô thị thông minh và Kiến trúc chính quyền điện tử Thành phố.</a:t>
            </a:r>
          </a:p>
          <a:p>
            <a:r>
              <a:rPr lang="vi-VN"/>
              <a:t>- Tạo lập các cơ sở dữ liệu và hệ thống thông tin nền tảng …</a:t>
            </a:r>
          </a:p>
          <a:p>
            <a:r>
              <a:rPr lang="vi-VN"/>
              <a:t>- </a:t>
            </a:r>
            <a:r>
              <a:rPr lang="vi-VN">
                <a:solidFill>
                  <a:srgbClr val="C00000"/>
                </a:solidFill>
              </a:rPr>
              <a:t>Thúc đẩy trao đổi, chia sẻ, sử dụng và tái sử dụng dữ liệu </a:t>
            </a:r>
            <a:r>
              <a:rPr lang="vi-VN"/>
              <a:t>giữa các cơ quan nhà nước của Thành phố, hướng đến quản trị và </a:t>
            </a:r>
            <a:r>
              <a:rPr lang="vi-VN">
                <a:solidFill>
                  <a:srgbClr val="C00000"/>
                </a:solidFill>
              </a:rPr>
              <a:t>điều hành, ra quyết định dựa trên dữ liệu</a:t>
            </a:r>
            <a:r>
              <a:rPr lang="vi-VN"/>
              <a:t>.</a:t>
            </a:r>
          </a:p>
          <a:p>
            <a:r>
              <a:rPr lang="vi-VN"/>
              <a:t>- </a:t>
            </a:r>
            <a:r>
              <a:rPr lang="vi-VN">
                <a:solidFill>
                  <a:srgbClr val="C00000"/>
                </a:solidFill>
              </a:rPr>
              <a:t>Chuẩn hóa các nhóm dữ liệu đảm bảo kết nối, chia sẻ</a:t>
            </a:r>
            <a:r>
              <a:rPr lang="vi-VN"/>
              <a:t>, ứng dụng Cơ sở dữ liệu quốc gia về dân cư …</a:t>
            </a:r>
          </a:p>
          <a:p>
            <a:r>
              <a:rPr lang="vi-VN"/>
              <a:t>- </a:t>
            </a:r>
            <a:r>
              <a:rPr lang="vi-VN">
                <a:solidFill>
                  <a:srgbClr val="C00000"/>
                </a:solidFill>
              </a:rPr>
              <a:t>Cung cấp dữ liệu thống nhất, tin cậy, bảo mật và an toàn </a:t>
            </a:r>
            <a:r>
              <a:rPr lang="vi-VN"/>
              <a:t>cho người dân, doanh nghiệp, và các nhà nghiên cứu để khai thác sử dụng </a:t>
            </a:r>
            <a:r>
              <a:rPr lang="vi-VN">
                <a:solidFill>
                  <a:srgbClr val="C00000"/>
                </a:solidFill>
              </a:rPr>
              <a:t>nhằm tạo giá trị gia tăng, góp phần phát triển kinh tế, xã hội cho Thành phố.</a:t>
            </a:r>
          </a:p>
          <a:p>
            <a:r>
              <a:rPr lang="vi-VN"/>
              <a:t>- </a:t>
            </a:r>
            <a:r>
              <a:rPr lang="vi-VN">
                <a:solidFill>
                  <a:srgbClr val="C00000"/>
                </a:solidFill>
              </a:rPr>
              <a:t>Nâng cao năng lực và kỹ năng của đội ngũ cán bộ công chức Thành phố về quản trị dữ liệu.</a:t>
            </a:r>
          </a:p>
          <a:p>
            <a:r>
              <a:rPr lang="vi-VN">
                <a:solidFill>
                  <a:srgbClr val="C00000"/>
                </a:solidFill>
              </a:rPr>
              <a:t>- Xác định rõ vai trò và trách nhiệm của từng đơn vị trong việc tạo lập, quản lý, giám quản và sử dụng dữ liệu số</a:t>
            </a:r>
            <a:r>
              <a:rPr lang="vi-VN"/>
              <a:t>.</a:t>
            </a:r>
          </a:p>
        </p:txBody>
      </p:sp>
      <p:pic>
        <p:nvPicPr>
          <p:cNvPr id="10" name="Picture 9">
            <a:extLst>
              <a:ext uri="{FF2B5EF4-FFF2-40B4-BE49-F238E27FC236}">
                <a16:creationId xmlns:a16="http://schemas.microsoft.com/office/drawing/2014/main" id="{2530F462-35B0-4760-97CD-CFF784D2200F}"/>
              </a:ext>
            </a:extLst>
          </p:cNvPr>
          <p:cNvPicPr>
            <a:picLocks noChangeAspect="1"/>
          </p:cNvPicPr>
          <p:nvPr/>
        </p:nvPicPr>
        <p:blipFill>
          <a:blip r:embed="rId2"/>
          <a:stretch>
            <a:fillRect/>
          </a:stretch>
        </p:blipFill>
        <p:spPr>
          <a:xfrm>
            <a:off x="6756398" y="5531319"/>
            <a:ext cx="5071534" cy="880624"/>
          </a:xfrm>
          <a:prstGeom prst="rect">
            <a:avLst/>
          </a:prstGeom>
          <a:ln>
            <a:solidFill>
              <a:schemeClr val="accent1"/>
            </a:solidFill>
          </a:ln>
          <a:effectLst>
            <a:outerShdw blurRad="50800" dist="38100" dir="2700000" algn="tl" rotWithShape="0">
              <a:prstClr val="black">
                <a:alpha val="40000"/>
              </a:prstClr>
            </a:outerShdw>
          </a:effectLst>
        </p:spPr>
      </p:pic>
      <p:cxnSp>
        <p:nvCxnSpPr>
          <p:cNvPr id="11" name="Straight Connector 10">
            <a:extLst>
              <a:ext uri="{FF2B5EF4-FFF2-40B4-BE49-F238E27FC236}">
                <a16:creationId xmlns:a16="http://schemas.microsoft.com/office/drawing/2014/main" id="{D28D4DFB-40C3-4AA4-8AEE-2924562A3697}"/>
              </a:ext>
            </a:extLst>
          </p:cNvPr>
          <p:cNvCxnSpPr/>
          <p:nvPr/>
        </p:nvCxnSpPr>
        <p:spPr>
          <a:xfrm>
            <a:off x="9753600" y="5759918"/>
            <a:ext cx="1913467" cy="0"/>
          </a:xfrm>
          <a:prstGeom prst="line">
            <a:avLst/>
          </a:prstGeom>
          <a:ln>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41572D-35A7-439F-BF9B-16F766AAB5FF}"/>
              </a:ext>
            </a:extLst>
          </p:cNvPr>
          <p:cNvCxnSpPr>
            <a:cxnSpLocks/>
          </p:cNvCxnSpPr>
          <p:nvPr/>
        </p:nvCxnSpPr>
        <p:spPr>
          <a:xfrm>
            <a:off x="6815666" y="5954697"/>
            <a:ext cx="4851401" cy="0"/>
          </a:xfrm>
          <a:prstGeom prst="line">
            <a:avLst/>
          </a:prstGeom>
          <a:ln>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7AFF22-77F3-4772-AFD5-45572CB6D01B}"/>
              </a:ext>
            </a:extLst>
          </p:cNvPr>
          <p:cNvCxnSpPr>
            <a:cxnSpLocks/>
          </p:cNvCxnSpPr>
          <p:nvPr/>
        </p:nvCxnSpPr>
        <p:spPr>
          <a:xfrm>
            <a:off x="6815666" y="6157851"/>
            <a:ext cx="4851401" cy="0"/>
          </a:xfrm>
          <a:prstGeom prst="line">
            <a:avLst/>
          </a:prstGeom>
          <a:ln>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91D016-9106-4131-A245-05AB93E03B63}"/>
              </a:ext>
            </a:extLst>
          </p:cNvPr>
          <p:cNvCxnSpPr>
            <a:cxnSpLocks/>
          </p:cNvCxnSpPr>
          <p:nvPr/>
        </p:nvCxnSpPr>
        <p:spPr>
          <a:xfrm>
            <a:off x="6815665" y="6369518"/>
            <a:ext cx="2336802" cy="0"/>
          </a:xfrm>
          <a:prstGeom prst="line">
            <a:avLst/>
          </a:prstGeom>
          <a:ln>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25101DD-F347-4595-8413-A485E1F48B92}"/>
              </a:ext>
            </a:extLst>
          </p:cNvPr>
          <p:cNvSpPr txBox="1"/>
          <p:nvPr/>
        </p:nvSpPr>
        <p:spPr>
          <a:xfrm>
            <a:off x="8314266" y="6454327"/>
            <a:ext cx="2107052" cy="307777"/>
          </a:xfrm>
          <a:prstGeom prst="rect">
            <a:avLst/>
          </a:prstGeom>
          <a:noFill/>
        </p:spPr>
        <p:txBody>
          <a:bodyPr wrap="none" rtlCol="0">
            <a:spAutoFit/>
          </a:bodyPr>
          <a:lstStyle/>
          <a:p>
            <a:r>
              <a:rPr lang="en-US" sz="1400">
                <a:effectLst>
                  <a:outerShdw blurRad="38100" dist="38100" dir="2700000" algn="tl">
                    <a:srgbClr val="000000">
                      <a:alpha val="43137"/>
                    </a:srgbClr>
                  </a:outerShdw>
                </a:effectLst>
              </a:rPr>
              <a:t>HCMC’s Smart City Project</a:t>
            </a:r>
            <a:endParaRPr lang="vi-VN" sz="14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957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1244A-DC3E-4BF5-9EE6-A41642524904}"/>
              </a:ext>
            </a:extLst>
          </p:cNvPr>
          <p:cNvPicPr>
            <a:picLocks noChangeAspect="1"/>
          </p:cNvPicPr>
          <p:nvPr/>
        </p:nvPicPr>
        <p:blipFill>
          <a:blip r:embed="rId2"/>
          <a:stretch>
            <a:fillRect/>
          </a:stretch>
        </p:blipFill>
        <p:spPr>
          <a:xfrm>
            <a:off x="0" y="0"/>
            <a:ext cx="12285133" cy="6848641"/>
          </a:xfrm>
          <a:prstGeom prst="rect">
            <a:avLst/>
          </a:prstGeom>
        </p:spPr>
      </p:pic>
      <p:sp>
        <p:nvSpPr>
          <p:cNvPr id="2" name="Title 1">
            <a:extLst>
              <a:ext uri="{FF2B5EF4-FFF2-40B4-BE49-F238E27FC236}">
                <a16:creationId xmlns:a16="http://schemas.microsoft.com/office/drawing/2014/main" id="{FDC4A51E-C6B2-4F4F-BA91-522DEFDA865F}"/>
              </a:ext>
            </a:extLst>
          </p:cNvPr>
          <p:cNvSpPr>
            <a:spLocks noGrp="1"/>
          </p:cNvSpPr>
          <p:nvPr>
            <p:ph type="title"/>
          </p:nvPr>
        </p:nvSpPr>
        <p:spPr>
          <a:xfrm>
            <a:off x="421217" y="1914526"/>
            <a:ext cx="11586633" cy="1325563"/>
          </a:xfrm>
        </p:spPr>
        <p:txBody>
          <a:bodyPr>
            <a:normAutofit/>
          </a:bodyPr>
          <a:lstStyle/>
          <a:p>
            <a:pPr algn="ct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thiệu</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cục</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quản</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lý</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HCMC OneMap Platform</a:t>
            </a:r>
          </a:p>
        </p:txBody>
      </p:sp>
      <p:pic>
        <p:nvPicPr>
          <p:cNvPr id="6" name="Picture 5">
            <a:extLst>
              <a:ext uri="{FF2B5EF4-FFF2-40B4-BE49-F238E27FC236}">
                <a16:creationId xmlns:a16="http://schemas.microsoft.com/office/drawing/2014/main" id="{7B1415AB-A4B8-4DC0-B6CF-EDCC48308AC9}"/>
              </a:ext>
            </a:extLst>
          </p:cNvPr>
          <p:cNvPicPr>
            <a:picLocks noChangeAspect="1"/>
          </p:cNvPicPr>
          <p:nvPr/>
        </p:nvPicPr>
        <p:blipFill>
          <a:blip r:embed="rId3"/>
          <a:stretch>
            <a:fillRect/>
          </a:stretch>
        </p:blipFill>
        <p:spPr>
          <a:xfrm>
            <a:off x="9555225" y="4487332"/>
            <a:ext cx="1798575" cy="1776093"/>
          </a:xfrm>
          <a:prstGeom prst="rect">
            <a:avLst/>
          </a:prstGeom>
        </p:spPr>
      </p:pic>
    </p:spTree>
    <p:extLst>
      <p:ext uri="{BB962C8B-B14F-4D97-AF65-F5344CB8AC3E}">
        <p14:creationId xmlns:p14="http://schemas.microsoft.com/office/powerpoint/2010/main" val="147303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CEC6DDE-CA41-4A86-BB12-7548226CE52A}"/>
              </a:ext>
            </a:extLst>
          </p:cNvPr>
          <p:cNvPicPr>
            <a:picLocks noChangeAspect="1"/>
          </p:cNvPicPr>
          <p:nvPr/>
        </p:nvPicPr>
        <p:blipFill>
          <a:blip r:embed="rId2"/>
          <a:stretch>
            <a:fillRect/>
          </a:stretch>
        </p:blipFill>
        <p:spPr>
          <a:xfrm>
            <a:off x="4228194" y="2105737"/>
            <a:ext cx="4614804" cy="2270002"/>
          </a:xfrm>
          <a:prstGeom prst="rect">
            <a:avLst/>
          </a:prstGeom>
          <a:ln>
            <a:solidFill>
              <a:schemeClr val="accent1"/>
            </a:solidFill>
          </a:ln>
          <a:effectLst>
            <a:glow rad="63500">
              <a:schemeClr val="accent1">
                <a:satMod val="175000"/>
                <a:alpha val="40000"/>
              </a:schemeClr>
            </a:glow>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A831614-E743-459B-9D50-B17AC341BEBF}"/>
              </a:ext>
            </a:extLst>
          </p:cNvPr>
          <p:cNvSpPr txBox="1"/>
          <p:nvPr/>
        </p:nvSpPr>
        <p:spPr>
          <a:xfrm>
            <a:off x="4228194" y="4431018"/>
            <a:ext cx="4614803" cy="246221"/>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sz="1000"/>
              <a:t>Chương I: QUY ĐỊNH CHUNG</a:t>
            </a:r>
            <a:endParaRPr lang="en-US" sz="1000" dirty="0"/>
          </a:p>
        </p:txBody>
      </p:sp>
      <p:sp>
        <p:nvSpPr>
          <p:cNvPr id="6" name="TextBox 5">
            <a:extLst>
              <a:ext uri="{FF2B5EF4-FFF2-40B4-BE49-F238E27FC236}">
                <a16:creationId xmlns:a16="http://schemas.microsoft.com/office/drawing/2014/main" id="{FBEF6426-3F2A-473C-B8E6-C9E6BEAD6A7D}"/>
              </a:ext>
            </a:extLst>
          </p:cNvPr>
          <p:cNvSpPr txBox="1"/>
          <p:nvPr/>
        </p:nvSpPr>
        <p:spPr>
          <a:xfrm>
            <a:off x="4228194" y="4721514"/>
            <a:ext cx="4614803" cy="246221"/>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US" sz="1000">
                <a:solidFill>
                  <a:srgbClr val="C00000"/>
                </a:solidFill>
                <a:effectLst>
                  <a:outerShdw blurRad="38100" dist="38100" dir="2700000" algn="tl">
                    <a:srgbClr val="000000">
                      <a:alpha val="43137"/>
                    </a:srgbClr>
                  </a:outerShdw>
                </a:effectLst>
              </a:rPr>
              <a:t>Chương II: </a:t>
            </a:r>
            <a:r>
              <a:rPr lang="vi-VN" sz="100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MÔ HÌNH KHÁI NIỆM NỀN TẢNG BẢN ĐỒ SỐ THÀNH PHỐ HỒ CHÍ MINH</a:t>
            </a:r>
          </a:p>
        </p:txBody>
      </p:sp>
      <p:sp>
        <p:nvSpPr>
          <p:cNvPr id="9" name="TextBox 8">
            <a:extLst>
              <a:ext uri="{FF2B5EF4-FFF2-40B4-BE49-F238E27FC236}">
                <a16:creationId xmlns:a16="http://schemas.microsoft.com/office/drawing/2014/main" id="{EEB2600A-2C3E-4B9F-83F5-5817D2509FE0}"/>
              </a:ext>
            </a:extLst>
          </p:cNvPr>
          <p:cNvSpPr txBox="1"/>
          <p:nvPr/>
        </p:nvSpPr>
        <p:spPr>
          <a:xfrm>
            <a:off x="423332" y="2818881"/>
            <a:ext cx="3436165" cy="707886"/>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sz="1000"/>
              <a:t>Chương III: </a:t>
            </a:r>
          </a:p>
          <a:p>
            <a:r>
              <a:rPr lang="en-US" sz="1000"/>
              <a:t>QUY TRÌNH </a:t>
            </a:r>
            <a:r>
              <a:rPr lang="en-US" sz="1000" b="1">
                <a:solidFill>
                  <a:schemeClr val="accent5">
                    <a:lumMod val="50000"/>
                  </a:schemeClr>
                </a:solidFill>
              </a:rPr>
              <a:t>TẠO LẬP, TÍCH HỢP </a:t>
            </a:r>
            <a:r>
              <a:rPr lang="en-US" sz="1000"/>
              <a:t>CÁC DỊCH VỤ CHIA SẺ DỮ LIỆU TỪ CÁC CƠ QUAN NHÀ NƯỚC VÀO NỀN TẢNG BẢN ĐỒ SỐ THÀNH PHỐ HỒ CHÍ MINH</a:t>
            </a:r>
            <a:endParaRPr lang="vi-VN" sz="1000"/>
          </a:p>
        </p:txBody>
      </p:sp>
      <p:cxnSp>
        <p:nvCxnSpPr>
          <p:cNvPr id="10" name="Straight Arrow Connector 9">
            <a:extLst>
              <a:ext uri="{FF2B5EF4-FFF2-40B4-BE49-F238E27FC236}">
                <a16:creationId xmlns:a16="http://schemas.microsoft.com/office/drawing/2014/main" id="{19835620-F6C9-4EA0-85F0-A2BCD0BC9C1B}"/>
              </a:ext>
            </a:extLst>
          </p:cNvPr>
          <p:cNvCxnSpPr>
            <a:cxnSpLocks/>
          </p:cNvCxnSpPr>
          <p:nvPr/>
        </p:nvCxnSpPr>
        <p:spPr>
          <a:xfrm>
            <a:off x="3905158" y="3092764"/>
            <a:ext cx="323036"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3470C5-41E5-4D12-ABC4-675EE2AD6FDF}"/>
              </a:ext>
            </a:extLst>
          </p:cNvPr>
          <p:cNvSpPr txBox="1"/>
          <p:nvPr/>
        </p:nvSpPr>
        <p:spPr>
          <a:xfrm>
            <a:off x="4228194" y="1279524"/>
            <a:ext cx="4629706" cy="553998"/>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sz="1000"/>
              <a:t>Chương IV: </a:t>
            </a:r>
          </a:p>
          <a:p>
            <a:r>
              <a:rPr lang="en-US" sz="1000"/>
              <a:t>QUY ĐỊNH ĐỐI VỚI CÁC CƠ QUAN NHÀ NƯỚC VỀ </a:t>
            </a:r>
            <a:r>
              <a:rPr lang="en-US" sz="1000" b="1">
                <a:solidFill>
                  <a:schemeClr val="accent5">
                    <a:lumMod val="50000"/>
                  </a:schemeClr>
                </a:solidFill>
              </a:rPr>
              <a:t>CÔNG BỐ </a:t>
            </a:r>
            <a:r>
              <a:rPr lang="en-US" sz="1000"/>
              <a:t>DỊCH VỤ CHIA SẺ DỮ LIỆU TRÊN NỀN TẢNG BẢN ĐỒ SỐ THÀNH PHỐ HỒ CHÍ MINH</a:t>
            </a:r>
            <a:endParaRPr lang="vi-VN" sz="1000"/>
          </a:p>
        </p:txBody>
      </p:sp>
      <p:cxnSp>
        <p:nvCxnSpPr>
          <p:cNvPr id="13" name="Straight Arrow Connector 12">
            <a:extLst>
              <a:ext uri="{FF2B5EF4-FFF2-40B4-BE49-F238E27FC236}">
                <a16:creationId xmlns:a16="http://schemas.microsoft.com/office/drawing/2014/main" id="{36F0DDA6-370F-41C2-86E1-A44DA9EEFD43}"/>
              </a:ext>
            </a:extLst>
          </p:cNvPr>
          <p:cNvCxnSpPr>
            <a:cxnSpLocks/>
          </p:cNvCxnSpPr>
          <p:nvPr/>
        </p:nvCxnSpPr>
        <p:spPr>
          <a:xfrm>
            <a:off x="6565877" y="1882890"/>
            <a:ext cx="0" cy="181036"/>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2D3DFB-110E-43AB-BAFE-906A8D8369F8}"/>
              </a:ext>
            </a:extLst>
          </p:cNvPr>
          <p:cNvSpPr txBox="1"/>
          <p:nvPr/>
        </p:nvSpPr>
        <p:spPr>
          <a:xfrm>
            <a:off x="9289237" y="2123248"/>
            <a:ext cx="2623363" cy="861774"/>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sz="1000"/>
              <a:t>Chương V: </a:t>
            </a:r>
          </a:p>
          <a:p>
            <a:r>
              <a:rPr lang="en-US" sz="1000"/>
              <a:t>QUY ĐỊNH ĐỐI VỚI CÁC CƠ QUAN NHÀ NƯỚC VỀ </a:t>
            </a:r>
            <a:r>
              <a:rPr lang="en-US" sz="1000" b="1">
                <a:solidFill>
                  <a:schemeClr val="accent5">
                    <a:lumMod val="50000"/>
                  </a:schemeClr>
                </a:solidFill>
              </a:rPr>
              <a:t>KHAI THÁC VÀ SỬ DỤNG </a:t>
            </a:r>
            <a:r>
              <a:rPr lang="en-US" sz="1000"/>
              <a:t>DỮ LIỆU ĐƯỢC CHIA SẺ TRÊN NỀN TẢNG BẢN ĐỒ SỐ THÀNH PHỐ HỒ CHÍ MINH</a:t>
            </a:r>
            <a:endParaRPr lang="vi-VN" sz="1000"/>
          </a:p>
        </p:txBody>
      </p:sp>
      <p:cxnSp>
        <p:nvCxnSpPr>
          <p:cNvPr id="17" name="Straight Arrow Connector 16">
            <a:extLst>
              <a:ext uri="{FF2B5EF4-FFF2-40B4-BE49-F238E27FC236}">
                <a16:creationId xmlns:a16="http://schemas.microsoft.com/office/drawing/2014/main" id="{724216C1-077D-4566-B7C4-EF7B5FA681B6}"/>
              </a:ext>
            </a:extLst>
          </p:cNvPr>
          <p:cNvCxnSpPr>
            <a:cxnSpLocks/>
          </p:cNvCxnSpPr>
          <p:nvPr/>
        </p:nvCxnSpPr>
        <p:spPr>
          <a:xfrm flipH="1">
            <a:off x="8857903" y="2492699"/>
            <a:ext cx="338155"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11C4CE2-1D25-4764-B8C9-AB0983838828}"/>
              </a:ext>
            </a:extLst>
          </p:cNvPr>
          <p:cNvSpPr txBox="1"/>
          <p:nvPr/>
        </p:nvSpPr>
        <p:spPr>
          <a:xfrm>
            <a:off x="4228194" y="5025654"/>
            <a:ext cx="4614803" cy="553998"/>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sz="1000"/>
              <a:t>Chương VI: </a:t>
            </a:r>
          </a:p>
          <a:p>
            <a:r>
              <a:rPr lang="en-US" sz="1000"/>
              <a:t>QUY ĐỊNH VỀ QUẢN TRỊ NỀN TẢNG BẢN ĐỒ SỐ THÀNH PHỐ HỒ CHÍ MINH ĐỐI VỚI CÁC CƠ QUAN NHÀ NƯỚC</a:t>
            </a:r>
            <a:endParaRPr lang="vi-VN" sz="1000"/>
          </a:p>
        </p:txBody>
      </p:sp>
      <p:sp>
        <p:nvSpPr>
          <p:cNvPr id="23" name="TextBox 22">
            <a:extLst>
              <a:ext uri="{FF2B5EF4-FFF2-40B4-BE49-F238E27FC236}">
                <a16:creationId xmlns:a16="http://schemas.microsoft.com/office/drawing/2014/main" id="{255E3B2D-E200-4CC1-8CC4-E18A2594BCCF}"/>
              </a:ext>
            </a:extLst>
          </p:cNvPr>
          <p:cNvSpPr txBox="1"/>
          <p:nvPr/>
        </p:nvSpPr>
        <p:spPr>
          <a:xfrm>
            <a:off x="9289237" y="3745025"/>
            <a:ext cx="2623363" cy="707886"/>
          </a:xfrm>
          <a:prstGeom prst="rect">
            <a:avLst/>
          </a:prstGeom>
          <a:solidFill>
            <a:schemeClr val="accent6">
              <a:lumMod val="20000"/>
              <a:lumOff val="80000"/>
            </a:schemeClr>
          </a:solidFill>
          <a:ln w="19050">
            <a:solidFill>
              <a:srgbClr val="002060"/>
            </a:solidFill>
            <a:prstDash val="dash"/>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sz="1000">
                <a:solidFill>
                  <a:schemeClr val="accent5">
                    <a:lumMod val="50000"/>
                  </a:schemeClr>
                </a:solidFill>
              </a:rPr>
              <a:t>Chương VII: </a:t>
            </a:r>
          </a:p>
          <a:p>
            <a:r>
              <a:rPr lang="en-US" sz="1000">
                <a:solidFill>
                  <a:schemeClr val="accent5">
                    <a:lumMod val="50000"/>
                  </a:schemeClr>
                </a:solidFill>
              </a:rPr>
              <a:t>QUY ĐỊNH VỀ HỆ SINH THÁI DỮ LIỆU KHÔNG GIAN ĐỊA LÝ MỞ TRÊN NỀN TẢNG BẢN ĐỒ SỐ THÀNH PHỐ HỒ CHÍ MINH</a:t>
            </a:r>
            <a:endParaRPr lang="vi-VN" sz="1000">
              <a:solidFill>
                <a:schemeClr val="accent5">
                  <a:lumMod val="50000"/>
                </a:schemeClr>
              </a:solidFill>
            </a:endParaRPr>
          </a:p>
        </p:txBody>
      </p:sp>
      <p:sp>
        <p:nvSpPr>
          <p:cNvPr id="24" name="TextBox 23">
            <a:extLst>
              <a:ext uri="{FF2B5EF4-FFF2-40B4-BE49-F238E27FC236}">
                <a16:creationId xmlns:a16="http://schemas.microsoft.com/office/drawing/2014/main" id="{0A653367-610A-4371-A5CD-D5248AFB0911}"/>
              </a:ext>
            </a:extLst>
          </p:cNvPr>
          <p:cNvSpPr txBox="1"/>
          <p:nvPr/>
        </p:nvSpPr>
        <p:spPr>
          <a:xfrm>
            <a:off x="2726267" y="545644"/>
            <a:ext cx="7332133" cy="461665"/>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a:t>Chương VIII: </a:t>
            </a:r>
          </a:p>
          <a:p>
            <a:r>
              <a:rPr lang="en-US"/>
              <a:t>QUY ĐỊNH QUẢN LÝ KHÁC TRONG QUÁ TRÌNH THỰC HIỆN QUY CHẾ (các ngoại lệ tác động)</a:t>
            </a:r>
            <a:endParaRPr lang="vi-VN"/>
          </a:p>
        </p:txBody>
      </p:sp>
      <p:cxnSp>
        <p:nvCxnSpPr>
          <p:cNvPr id="25" name="Straight Arrow Connector 24">
            <a:extLst>
              <a:ext uri="{FF2B5EF4-FFF2-40B4-BE49-F238E27FC236}">
                <a16:creationId xmlns:a16="http://schemas.microsoft.com/office/drawing/2014/main" id="{BC9467A8-5F77-44A4-9CFE-116FFFB884BD}"/>
              </a:ext>
            </a:extLst>
          </p:cNvPr>
          <p:cNvCxnSpPr>
            <a:cxnSpLocks/>
          </p:cNvCxnSpPr>
          <p:nvPr/>
        </p:nvCxnSpPr>
        <p:spPr>
          <a:xfrm>
            <a:off x="8857900" y="3813499"/>
            <a:ext cx="371531" cy="0"/>
          </a:xfrm>
          <a:prstGeom prst="straightConnector1">
            <a:avLst/>
          </a:prstGeom>
          <a:ln>
            <a:solidFill>
              <a:srgbClr val="00206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D3C796-B899-4CBD-93B6-F65E070953AB}"/>
              </a:ext>
            </a:extLst>
          </p:cNvPr>
          <p:cNvSpPr txBox="1"/>
          <p:nvPr/>
        </p:nvSpPr>
        <p:spPr>
          <a:xfrm>
            <a:off x="4228194" y="5643830"/>
            <a:ext cx="4614803" cy="553998"/>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000">
                <a:solidFill>
                  <a:srgbClr val="C00000"/>
                </a:solidFill>
                <a:effectLst>
                  <a:outerShdw blurRad="38100" dist="38100" dir="2700000" algn="tl">
                    <a:srgbClr val="000000">
                      <a:alpha val="43137"/>
                    </a:srgbClr>
                  </a:outerShdw>
                </a:effectLst>
              </a:defRPr>
            </a:lvl1pPr>
          </a:lstStyle>
          <a:p>
            <a:r>
              <a:rPr lang="en-US"/>
              <a:t>Chương IX: </a:t>
            </a:r>
          </a:p>
          <a:p>
            <a:r>
              <a:rPr lang="en-US"/>
              <a:t>TRÁCH NHIỆM CỦA CÁC CƠ QUAN, ĐƠN VỊ TRONG VIỆC QUẢN LÝ VẬN HÀNH NỀN TẢNG BẢN ĐỒ SỐ THÀNH PHỐ HỒ CHÍ MINH</a:t>
            </a:r>
            <a:endParaRPr lang="vi-VN"/>
          </a:p>
        </p:txBody>
      </p:sp>
      <p:sp>
        <p:nvSpPr>
          <p:cNvPr id="28" name="TextBox 27">
            <a:extLst>
              <a:ext uri="{FF2B5EF4-FFF2-40B4-BE49-F238E27FC236}">
                <a16:creationId xmlns:a16="http://schemas.microsoft.com/office/drawing/2014/main" id="{0B12D4D1-FC80-4816-AF2A-B3D760C43314}"/>
              </a:ext>
            </a:extLst>
          </p:cNvPr>
          <p:cNvSpPr txBox="1"/>
          <p:nvPr/>
        </p:nvSpPr>
        <p:spPr>
          <a:xfrm>
            <a:off x="4228194" y="6269406"/>
            <a:ext cx="4614803" cy="400110"/>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defPPr>
              <a:defRPr lang="vi-VN"/>
            </a:defPPr>
            <a:lvl1pPr algn="ctr">
              <a:defRPr sz="1000">
                <a:solidFill>
                  <a:srgbClr val="C00000"/>
                </a:solidFill>
                <a:effectLst>
                  <a:outerShdw blurRad="38100" dist="38100" dir="2700000" algn="tl">
                    <a:srgbClr val="000000">
                      <a:alpha val="43137"/>
                    </a:srgbClr>
                  </a:outerShdw>
                </a:effectLst>
              </a:defRPr>
            </a:lvl1pPr>
          </a:lstStyle>
          <a:p>
            <a:r>
              <a:rPr lang="en-US"/>
              <a:t>Chương X: </a:t>
            </a:r>
          </a:p>
          <a:p>
            <a:r>
              <a:rPr lang="en-US"/>
              <a:t>TỔ CHỨC THỰC HIỆN</a:t>
            </a:r>
            <a:endParaRPr lang="vi-VN"/>
          </a:p>
        </p:txBody>
      </p:sp>
      <p:cxnSp>
        <p:nvCxnSpPr>
          <p:cNvPr id="30" name="Straight Arrow Connector 29">
            <a:extLst>
              <a:ext uri="{FF2B5EF4-FFF2-40B4-BE49-F238E27FC236}">
                <a16:creationId xmlns:a16="http://schemas.microsoft.com/office/drawing/2014/main" id="{02C71007-F2A3-48A8-BDD7-331FE71D54EF}"/>
              </a:ext>
            </a:extLst>
          </p:cNvPr>
          <p:cNvCxnSpPr>
            <a:cxnSpLocks/>
            <a:endCxn id="12" idx="0"/>
          </p:cNvCxnSpPr>
          <p:nvPr/>
        </p:nvCxnSpPr>
        <p:spPr>
          <a:xfrm>
            <a:off x="6543047" y="1007309"/>
            <a:ext cx="0" cy="272215"/>
          </a:xfrm>
          <a:prstGeom prst="straightConnector1">
            <a:avLst/>
          </a:prstGeom>
          <a:ln w="19050">
            <a:solidFill>
              <a:srgbClr val="00206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B084BF-2BFB-4F9C-98D8-81899AEB7D7D}"/>
              </a:ext>
            </a:extLst>
          </p:cNvPr>
          <p:cNvCxnSpPr>
            <a:cxnSpLocks/>
          </p:cNvCxnSpPr>
          <p:nvPr/>
        </p:nvCxnSpPr>
        <p:spPr>
          <a:xfrm>
            <a:off x="1912559" y="770472"/>
            <a:ext cx="0" cy="1968827"/>
          </a:xfrm>
          <a:prstGeom prst="straightConnector1">
            <a:avLst/>
          </a:prstGeom>
          <a:ln w="19050">
            <a:solidFill>
              <a:srgbClr val="00206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2E821B3-A41A-41BC-A076-167F5CFA32A5}"/>
              </a:ext>
            </a:extLst>
          </p:cNvPr>
          <p:cNvCxnSpPr>
            <a:cxnSpLocks/>
          </p:cNvCxnSpPr>
          <p:nvPr/>
        </p:nvCxnSpPr>
        <p:spPr>
          <a:xfrm>
            <a:off x="10929559" y="770472"/>
            <a:ext cx="0" cy="1253062"/>
          </a:xfrm>
          <a:prstGeom prst="straightConnector1">
            <a:avLst/>
          </a:prstGeom>
          <a:ln w="19050">
            <a:solidFill>
              <a:srgbClr val="00206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6F27D43-EDD7-4238-8CF3-D4D15B03E1A9}"/>
              </a:ext>
            </a:extLst>
          </p:cNvPr>
          <p:cNvCxnSpPr>
            <a:cxnSpLocks/>
          </p:cNvCxnSpPr>
          <p:nvPr/>
        </p:nvCxnSpPr>
        <p:spPr>
          <a:xfrm flipH="1">
            <a:off x="10143067" y="770472"/>
            <a:ext cx="786492" cy="0"/>
          </a:xfrm>
          <a:prstGeom prst="straightConnector1">
            <a:avLst/>
          </a:prstGeom>
          <a:ln w="19050">
            <a:solidFill>
              <a:srgbClr val="002060"/>
            </a:solidFill>
            <a:prstDash val="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7496C73-96FE-4C02-9582-F710CD77851E}"/>
              </a:ext>
            </a:extLst>
          </p:cNvPr>
          <p:cNvCxnSpPr>
            <a:cxnSpLocks/>
          </p:cNvCxnSpPr>
          <p:nvPr/>
        </p:nvCxnSpPr>
        <p:spPr>
          <a:xfrm flipH="1">
            <a:off x="1862668" y="770472"/>
            <a:ext cx="786492" cy="0"/>
          </a:xfrm>
          <a:prstGeom prst="straightConnector1">
            <a:avLst/>
          </a:prstGeom>
          <a:ln w="19050">
            <a:solidFill>
              <a:srgbClr val="002060"/>
            </a:solidFill>
            <a:prstDash val="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2FBEBE1-DF28-4F58-B425-2F95691E9C98}"/>
              </a:ext>
            </a:extLst>
          </p:cNvPr>
          <p:cNvSpPr txBox="1"/>
          <p:nvPr/>
        </p:nvSpPr>
        <p:spPr>
          <a:xfrm>
            <a:off x="10167946" y="4486041"/>
            <a:ext cx="865943"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vi-VN" sz="1200">
                <a:solidFill>
                  <a:srgbClr val="C00000"/>
                </a:solidFill>
              </a:rPr>
              <a:t>(Mở rộng)</a:t>
            </a:r>
          </a:p>
        </p:txBody>
      </p:sp>
      <p:sp>
        <p:nvSpPr>
          <p:cNvPr id="52" name="TextBox 51">
            <a:extLst>
              <a:ext uri="{FF2B5EF4-FFF2-40B4-BE49-F238E27FC236}">
                <a16:creationId xmlns:a16="http://schemas.microsoft.com/office/drawing/2014/main" id="{33D57F10-1751-46DE-A184-97D45F6A9B21}"/>
              </a:ext>
            </a:extLst>
          </p:cNvPr>
          <p:cNvSpPr txBox="1"/>
          <p:nvPr/>
        </p:nvSpPr>
        <p:spPr>
          <a:xfrm>
            <a:off x="171829" y="55922"/>
            <a:ext cx="2821606"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vi-VN" sz="2800" b="1" dirty="0">
                <a:latin typeface="Helvetica" pitchFamily="2" charset="0"/>
                <a:ea typeface="+mj-ea"/>
                <a:cs typeface="+mj-cs"/>
              </a:rPr>
              <a:t>Bố cục dự thảo</a:t>
            </a:r>
          </a:p>
        </p:txBody>
      </p:sp>
      <p:sp>
        <p:nvSpPr>
          <p:cNvPr id="29" name="TextBox 28">
            <a:extLst>
              <a:ext uri="{FF2B5EF4-FFF2-40B4-BE49-F238E27FC236}">
                <a16:creationId xmlns:a16="http://schemas.microsoft.com/office/drawing/2014/main" id="{87931872-D62A-4B94-B453-6EEF4106EAB6}"/>
              </a:ext>
            </a:extLst>
          </p:cNvPr>
          <p:cNvSpPr txBox="1"/>
          <p:nvPr/>
        </p:nvSpPr>
        <p:spPr>
          <a:xfrm>
            <a:off x="354687" y="3584326"/>
            <a:ext cx="3525180" cy="606513"/>
          </a:xfrm>
          <a:prstGeom prst="rect">
            <a:avLst/>
          </a:prstGeom>
          <a:noFill/>
          <a:effectLst>
            <a:outerShdw blurRad="50800" dist="38100" dir="2700000" algn="tl" rotWithShape="0">
              <a:prstClr val="black">
                <a:alpha val="40000"/>
              </a:prstClr>
            </a:outerShdw>
          </a:effectLst>
        </p:spPr>
        <p:txBody>
          <a:bodyPr wrap="square">
            <a:spAutoFit/>
          </a:bodyPr>
          <a:lstStyle/>
          <a:p>
            <a:pPr marR="0" lvl="0" algn="just">
              <a:lnSpc>
                <a:spcPts val="2100"/>
              </a:lnSpc>
              <a:spcBef>
                <a:spcPts val="0"/>
              </a:spcBef>
              <a:spcAft>
                <a:spcPts val="0"/>
              </a:spcAft>
              <a:tabLst>
                <a:tab pos="457200" algn="l"/>
              </a:tabLst>
            </a:pPr>
            <a:r>
              <a:rPr lang="en-US" sz="1300" i="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Phải làm gì để tạo lập, tích hợp các dịch vụ chia sẻ dữ liệu?</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A07BB30-16D2-4514-ADE6-07A0A660D590}"/>
              </a:ext>
            </a:extLst>
          </p:cNvPr>
          <p:cNvSpPr txBox="1"/>
          <p:nvPr/>
        </p:nvSpPr>
        <p:spPr>
          <a:xfrm>
            <a:off x="2026861" y="1242330"/>
            <a:ext cx="2200552" cy="606513"/>
          </a:xfrm>
          <a:prstGeom prst="rect">
            <a:avLst/>
          </a:prstGeom>
          <a:noFill/>
          <a:effectLst>
            <a:outerShdw blurRad="50800" dist="38100" dir="2700000" algn="tl" rotWithShape="0">
              <a:prstClr val="black">
                <a:alpha val="40000"/>
              </a:prstClr>
            </a:outerShdw>
          </a:effectLst>
        </p:spPr>
        <p:txBody>
          <a:bodyPr wrap="square">
            <a:spAutoFit/>
          </a:bodyPr>
          <a:lstStyle/>
          <a:p>
            <a:pPr marR="0" lvl="0" algn="just">
              <a:lnSpc>
                <a:spcPts val="2100"/>
              </a:lnSpc>
              <a:spcBef>
                <a:spcPts val="0"/>
              </a:spcBef>
              <a:spcAft>
                <a:spcPts val="0"/>
              </a:spcAft>
              <a:tabLst>
                <a:tab pos="457200" algn="l"/>
              </a:tabLst>
            </a:pPr>
            <a:r>
              <a:rPr lang="en-US" sz="1300" i="1">
                <a:solidFill>
                  <a:srgbClr val="1F1F1F"/>
                </a:solidFill>
                <a:latin typeface="Times New Roman" panose="02020603050405020304" pitchFamily="18" charset="0"/>
                <a:ea typeface="Calibri" panose="020F0502020204030204" pitchFamily="34" charset="0"/>
                <a:cs typeface="Arial" panose="020B0604020202020204" pitchFamily="34" charset="0"/>
              </a:rPr>
              <a:t>Để công bố dịch vụ chia sẻ dữ liệu thì phải làm gì?</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6D3D1D0-8EA7-4B88-8CA9-D834C8E87E0D}"/>
              </a:ext>
            </a:extLst>
          </p:cNvPr>
          <p:cNvSpPr txBox="1"/>
          <p:nvPr/>
        </p:nvSpPr>
        <p:spPr>
          <a:xfrm>
            <a:off x="9112409" y="2949446"/>
            <a:ext cx="3045724" cy="606513"/>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lnSpc>
                <a:spcPts val="2100"/>
              </a:lnSpc>
              <a:spcBef>
                <a:spcPts val="0"/>
              </a:spcBef>
              <a:spcAft>
                <a:spcPts val="0"/>
              </a:spcAft>
              <a:tabLst>
                <a:tab pos="457200" algn="l"/>
              </a:tabLst>
            </a:pPr>
            <a:r>
              <a:rPr lang="en-US" sz="1300" i="1">
                <a:solidFill>
                  <a:srgbClr val="1F1F1F"/>
                </a:solidFill>
                <a:effectLst/>
                <a:latin typeface="Times New Roman" panose="02020603050405020304" pitchFamily="18" charset="0"/>
                <a:ea typeface="Calibri" panose="020F0502020204030204" pitchFamily="34" charset="0"/>
                <a:cs typeface="Arial" panose="020B0604020202020204" pitchFamily="34" charset="0"/>
              </a:rPr>
              <a:t>Khai th</a:t>
            </a:r>
            <a:r>
              <a:rPr lang="en-US" sz="1300" i="1">
                <a:solidFill>
                  <a:srgbClr val="1F1F1F"/>
                </a:solidFill>
                <a:latin typeface="Times New Roman" panose="02020603050405020304" pitchFamily="18" charset="0"/>
                <a:ea typeface="Calibri" panose="020F0502020204030204" pitchFamily="34" charset="0"/>
                <a:cs typeface="Arial" panose="020B0604020202020204" pitchFamily="34" charset="0"/>
              </a:rPr>
              <a:t>ác và sử dụng dữ liệu, dịch vụ chia sẻ dữ liệu để làm gì?</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4253FE0-8598-4F47-8E9B-0765C73DAB43}"/>
              </a:ext>
            </a:extLst>
          </p:cNvPr>
          <p:cNvSpPr txBox="1"/>
          <p:nvPr/>
        </p:nvSpPr>
        <p:spPr>
          <a:xfrm>
            <a:off x="3767876" y="136858"/>
            <a:ext cx="5259104" cy="337208"/>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lnSpc>
                <a:spcPts val="2100"/>
              </a:lnSpc>
              <a:spcBef>
                <a:spcPts val="0"/>
              </a:spcBef>
              <a:spcAft>
                <a:spcPts val="0"/>
              </a:spcAft>
              <a:tabLst>
                <a:tab pos="457200" algn="l"/>
              </a:tabLst>
            </a:pPr>
            <a:r>
              <a:rPr lang="en-US" sz="1300" i="1">
                <a:solidFill>
                  <a:srgbClr val="1F1F1F"/>
                </a:solidFill>
                <a:latin typeface="Times New Roman" panose="02020603050405020304" pitchFamily="18" charset="0"/>
                <a:ea typeface="Calibri" panose="020F0502020204030204" pitchFamily="34" charset="0"/>
                <a:cs typeface="Arial" panose="020B0604020202020204" pitchFamily="34" charset="0"/>
              </a:rPr>
              <a:t>Những sự cố (Exceptions) tác động đến việc chia sẻ dữ liệu và cách xử lý?</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3BC06A4-AC35-4957-B4BE-A1324CE0BE2B}"/>
              </a:ext>
            </a:extLst>
          </p:cNvPr>
          <p:cNvSpPr txBox="1"/>
          <p:nvPr/>
        </p:nvSpPr>
        <p:spPr>
          <a:xfrm>
            <a:off x="890616" y="4641830"/>
            <a:ext cx="3282307" cy="337208"/>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lnSpc>
                <a:spcPts val="2100"/>
              </a:lnSpc>
              <a:spcBef>
                <a:spcPts val="0"/>
              </a:spcBef>
              <a:spcAft>
                <a:spcPts val="0"/>
              </a:spcAft>
              <a:tabLst>
                <a:tab pos="457200" algn="l"/>
              </a:tabLst>
            </a:pPr>
            <a:r>
              <a:rPr lang="en-US" sz="1300" i="1">
                <a:solidFill>
                  <a:srgbClr val="1F1F1F"/>
                </a:solidFill>
                <a:latin typeface="Times New Roman" panose="02020603050405020304" pitchFamily="18" charset="0"/>
                <a:ea typeface="Calibri" panose="020F0502020204030204" pitchFamily="34" charset="0"/>
                <a:cs typeface="Arial" panose="020B0604020202020204" pitchFamily="34" charset="0"/>
              </a:rPr>
              <a:t>Nền tảng bản đồ số TP.Hồ Chí Minh là gì?</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15A069E-5D4C-4C25-B473-3B565B2F9AC7}"/>
              </a:ext>
            </a:extLst>
          </p:cNvPr>
          <p:cNvSpPr txBox="1"/>
          <p:nvPr/>
        </p:nvSpPr>
        <p:spPr>
          <a:xfrm>
            <a:off x="8857900" y="5198728"/>
            <a:ext cx="2623363" cy="337208"/>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lnSpc>
                <a:spcPts val="2100"/>
              </a:lnSpc>
              <a:spcBef>
                <a:spcPts val="0"/>
              </a:spcBef>
              <a:spcAft>
                <a:spcPts val="0"/>
              </a:spcAft>
              <a:tabLst>
                <a:tab pos="457200" algn="l"/>
              </a:tabLst>
            </a:pPr>
            <a:r>
              <a:rPr lang="en-US" sz="1300" i="1">
                <a:solidFill>
                  <a:srgbClr val="1F1F1F"/>
                </a:solidFill>
                <a:latin typeface="Times New Roman" panose="02020603050405020304" pitchFamily="18" charset="0"/>
                <a:ea typeface="Calibri" panose="020F0502020204030204" pitchFamily="34" charset="0"/>
                <a:cs typeface="Arial" panose="020B0604020202020204" pitchFamily="34" charset="0"/>
              </a:rPr>
              <a:t>Ai và quản trị nền tảng như thế nào?</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BF9AE51-67CF-4850-A0DC-F19B8C1101FE}"/>
              </a:ext>
            </a:extLst>
          </p:cNvPr>
          <p:cNvSpPr txBox="1"/>
          <p:nvPr/>
        </p:nvSpPr>
        <p:spPr>
          <a:xfrm>
            <a:off x="989320" y="5591315"/>
            <a:ext cx="3077356" cy="606513"/>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lnSpc>
                <a:spcPts val="2100"/>
              </a:lnSpc>
              <a:spcBef>
                <a:spcPts val="0"/>
              </a:spcBef>
              <a:spcAft>
                <a:spcPts val="0"/>
              </a:spcAft>
              <a:tabLst>
                <a:tab pos="457200" algn="l"/>
              </a:tabLst>
            </a:pPr>
            <a:r>
              <a:rPr lang="en-US" sz="1300" i="1">
                <a:solidFill>
                  <a:srgbClr val="1F1F1F"/>
                </a:solidFill>
                <a:latin typeface="Times New Roman" panose="02020603050405020304" pitchFamily="18" charset="0"/>
                <a:ea typeface="Calibri" panose="020F0502020204030204" pitchFamily="34" charset="0"/>
                <a:cs typeface="Arial" panose="020B0604020202020204" pitchFamily="34" charset="0"/>
              </a:rPr>
              <a:t>Trách nhiệm cụ thể của một số CQNN chủ chốt và các CQNN khác?</a:t>
            </a:r>
            <a:endParaRPr lang="vi-VN" sz="1300" i="1">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582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17266-BA59-42F8-87DD-2317D8B2FF7B}"/>
              </a:ext>
            </a:extLst>
          </p:cNvPr>
          <p:cNvPicPr>
            <a:picLocks noChangeAspect="1"/>
          </p:cNvPicPr>
          <p:nvPr/>
        </p:nvPicPr>
        <p:blipFill>
          <a:blip r:embed="rId2"/>
          <a:stretch>
            <a:fillRect/>
          </a:stretch>
        </p:blipFill>
        <p:spPr>
          <a:xfrm>
            <a:off x="241300" y="1872358"/>
            <a:ext cx="6357469" cy="4130673"/>
          </a:xfrm>
          <a:prstGeom prst="rect">
            <a:avLst/>
          </a:prstGeom>
          <a:ln>
            <a:solidFill>
              <a:schemeClr val="accent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C713AF1-E9E4-4BBC-B8A9-6D64F2ACCCD7}"/>
              </a:ext>
            </a:extLst>
          </p:cNvPr>
          <p:cNvPicPr>
            <a:picLocks noChangeAspect="1"/>
          </p:cNvPicPr>
          <p:nvPr/>
        </p:nvPicPr>
        <p:blipFill>
          <a:blip r:embed="rId3"/>
          <a:stretch>
            <a:fillRect/>
          </a:stretch>
        </p:blipFill>
        <p:spPr>
          <a:xfrm>
            <a:off x="8149580" y="2336107"/>
            <a:ext cx="2615373" cy="1574692"/>
          </a:xfrm>
          <a:prstGeom prst="rect">
            <a:avLst/>
          </a:prstGeom>
          <a:ln>
            <a:solidFill>
              <a:schemeClr val="accent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8449387-0DED-43AE-BD76-00B00E34F72B}"/>
              </a:ext>
            </a:extLst>
          </p:cNvPr>
          <p:cNvSpPr txBox="1"/>
          <p:nvPr/>
        </p:nvSpPr>
        <p:spPr>
          <a:xfrm>
            <a:off x="419662" y="352214"/>
            <a:ext cx="11557803" cy="369332"/>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US" sz="1800">
                <a:solidFill>
                  <a:srgbClr val="C00000"/>
                </a:solidFill>
                <a:effectLst>
                  <a:outerShdw blurRad="38100" dist="38100" dir="2700000" algn="tl">
                    <a:srgbClr val="000000">
                      <a:alpha val="43137"/>
                    </a:srgbClr>
                  </a:outerShdw>
                </a:effectLst>
              </a:rPr>
              <a:t>Chương I: QUY ĐỊNH CHUNG</a:t>
            </a:r>
            <a:endParaRPr lang="en-US" sz="1800" dirty="0">
              <a:solidFill>
                <a:srgbClr val="C000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2219D1D-87D3-441A-985B-10F7A810E3D4}"/>
              </a:ext>
            </a:extLst>
          </p:cNvPr>
          <p:cNvSpPr txBox="1"/>
          <p:nvPr/>
        </p:nvSpPr>
        <p:spPr>
          <a:xfrm>
            <a:off x="6692900" y="4189967"/>
            <a:ext cx="5257800" cy="954107"/>
          </a:xfrm>
          <a:prstGeom prst="rect">
            <a:avLst/>
          </a:prstGeom>
          <a:noFill/>
        </p:spPr>
        <p:txBody>
          <a:bodyPr wrap="square">
            <a:spAutoFit/>
          </a:bodyPr>
          <a:lstStyle/>
          <a:p>
            <a:pPr algn="ctr"/>
            <a:r>
              <a:rPr lang="en-US" sz="1400">
                <a:effectLst/>
                <a:latin typeface="Times New Roman" panose="02020603050405020304" pitchFamily="18" charset="0"/>
                <a:ea typeface="Times New Roman" panose="02020603050405020304" pitchFamily="18" charset="0"/>
              </a:rPr>
              <a:t>Nền tảng bản đồ số Thành phố Hồ Chí Minh là </a:t>
            </a:r>
            <a:r>
              <a:rPr lang="en-US" sz="1400" b="1">
                <a:effectLst/>
                <a:latin typeface="Times New Roman" panose="02020603050405020304" pitchFamily="18" charset="0"/>
                <a:ea typeface="Times New Roman" panose="02020603050405020304" pitchFamily="18" charset="0"/>
              </a:rPr>
              <a:t>một thành phần của Kho dữ liệu dùng chung Thành phố Hồ Chí Minh</a:t>
            </a:r>
            <a:r>
              <a:rPr lang="en-US" sz="1400">
                <a:effectLst/>
                <a:latin typeface="Times New Roman" panose="02020603050405020304" pitchFamily="18" charset="0"/>
                <a:ea typeface="Times New Roman" panose="02020603050405020304" pitchFamily="18" charset="0"/>
              </a:rPr>
              <a:t> liên quan đến dữ liệu không gian địa lý Thành phố Hồ chí Minh</a:t>
            </a:r>
          </a:p>
          <a:p>
            <a:pPr algn="ctr"/>
            <a:r>
              <a:rPr lang="en-US" sz="1400">
                <a:solidFill>
                  <a:srgbClr val="C00000"/>
                </a:solidFill>
                <a:effectLst>
                  <a:outerShdw blurRad="38100" dist="38100" dir="2700000" algn="tl">
                    <a:srgbClr val="000000">
                      <a:alpha val="43137"/>
                    </a:srgbClr>
                  </a:outerShdw>
                </a:effectLst>
                <a:latin typeface="Times New Roman" panose="02020603050405020304" pitchFamily="18" charset="0"/>
              </a:rPr>
              <a:t>(Điều 4: Nguyên tắc chung)</a:t>
            </a:r>
            <a:endParaRPr lang="vi-VN" sz="1400">
              <a:solidFill>
                <a:srgbClr val="C00000"/>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40F2A68F-16FF-4BEA-89C4-40447B33939E}"/>
              </a:ext>
            </a:extLst>
          </p:cNvPr>
          <p:cNvSpPr/>
          <p:nvPr/>
        </p:nvSpPr>
        <p:spPr>
          <a:xfrm>
            <a:off x="1398973" y="4444787"/>
            <a:ext cx="1972734" cy="228600"/>
          </a:xfrm>
          <a:prstGeom prst="rect">
            <a:avLst/>
          </a:prstGeom>
          <a:solidFill>
            <a:srgbClr val="C00000"/>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ffectLst>
                  <a:outerShdw blurRad="38100" dist="38100" dir="2700000" algn="tl">
                    <a:srgbClr val="000000">
                      <a:alpha val="43137"/>
                    </a:srgbClr>
                  </a:outerShdw>
                </a:effectLst>
              </a:rPr>
              <a:t>HCMC ONEMAP PLATFORM</a:t>
            </a:r>
            <a:endParaRPr lang="vi-VN" sz="1200" b="1">
              <a:effectLst>
                <a:outerShdw blurRad="38100" dist="38100" dir="2700000" algn="tl">
                  <a:srgbClr val="000000">
                    <a:alpha val="43137"/>
                  </a:srgbClr>
                </a:outerShdw>
              </a:effectLst>
            </a:endParaRPr>
          </a:p>
        </p:txBody>
      </p:sp>
      <p:cxnSp>
        <p:nvCxnSpPr>
          <p:cNvPr id="11" name="Straight Arrow Connector 10">
            <a:extLst>
              <a:ext uri="{FF2B5EF4-FFF2-40B4-BE49-F238E27FC236}">
                <a16:creationId xmlns:a16="http://schemas.microsoft.com/office/drawing/2014/main" id="{03132198-8835-4A8D-BAAC-499B54A33B2F}"/>
              </a:ext>
            </a:extLst>
          </p:cNvPr>
          <p:cNvCxnSpPr>
            <a:cxnSpLocks/>
            <a:stCxn id="8" idx="3"/>
          </p:cNvCxnSpPr>
          <p:nvPr/>
        </p:nvCxnSpPr>
        <p:spPr>
          <a:xfrm>
            <a:off x="3371707" y="4559087"/>
            <a:ext cx="2157026" cy="0"/>
          </a:xfrm>
          <a:prstGeom prst="straightConnector1">
            <a:avLst/>
          </a:prstGeom>
          <a:ln w="19050">
            <a:solidFill>
              <a:schemeClr val="accent5">
                <a:lumMod val="50000"/>
              </a:schemeClr>
            </a:solidFill>
            <a:prstDash val="dash"/>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8997CD1-E22A-4EF9-ACD2-270BF6BF9929}"/>
              </a:ext>
            </a:extLst>
          </p:cNvPr>
          <p:cNvCxnSpPr>
            <a:cxnSpLocks/>
          </p:cNvCxnSpPr>
          <p:nvPr/>
        </p:nvCxnSpPr>
        <p:spPr>
          <a:xfrm>
            <a:off x="2784967" y="4682885"/>
            <a:ext cx="0" cy="245534"/>
          </a:xfrm>
          <a:prstGeom prst="straightConnector1">
            <a:avLst/>
          </a:prstGeom>
          <a:ln w="12700">
            <a:solidFill>
              <a:srgbClr val="C0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A086DC-9BDA-4863-A293-495639FEE3B5}"/>
              </a:ext>
            </a:extLst>
          </p:cNvPr>
          <p:cNvCxnSpPr>
            <a:cxnSpLocks/>
          </p:cNvCxnSpPr>
          <p:nvPr/>
        </p:nvCxnSpPr>
        <p:spPr>
          <a:xfrm>
            <a:off x="2310854" y="4673387"/>
            <a:ext cx="0" cy="245534"/>
          </a:xfrm>
          <a:prstGeom prst="straightConnector1">
            <a:avLst/>
          </a:prstGeom>
          <a:ln w="12700">
            <a:solidFill>
              <a:srgbClr val="C0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15A542-27D5-4C51-ACFA-628A81A641DE}"/>
              </a:ext>
            </a:extLst>
          </p:cNvPr>
          <p:cNvCxnSpPr>
            <a:cxnSpLocks/>
          </p:cNvCxnSpPr>
          <p:nvPr/>
        </p:nvCxnSpPr>
        <p:spPr>
          <a:xfrm>
            <a:off x="1936607" y="4682885"/>
            <a:ext cx="0" cy="245534"/>
          </a:xfrm>
          <a:prstGeom prst="straightConnector1">
            <a:avLst/>
          </a:prstGeom>
          <a:ln w="12700">
            <a:solidFill>
              <a:srgbClr val="C0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9C6A00E-74E8-479A-8E15-04363CF434C9}"/>
              </a:ext>
            </a:extLst>
          </p:cNvPr>
          <p:cNvCxnSpPr>
            <a:cxnSpLocks/>
          </p:cNvCxnSpPr>
          <p:nvPr/>
        </p:nvCxnSpPr>
        <p:spPr>
          <a:xfrm>
            <a:off x="1936607" y="3539067"/>
            <a:ext cx="0" cy="896222"/>
          </a:xfrm>
          <a:prstGeom prst="straightConnector1">
            <a:avLst/>
          </a:prstGeom>
          <a:ln w="12700">
            <a:solidFill>
              <a:srgbClr val="C0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7BAA04B-6884-45CD-8281-78E959DCBC05}"/>
              </a:ext>
            </a:extLst>
          </p:cNvPr>
          <p:cNvCxnSpPr>
            <a:cxnSpLocks/>
          </p:cNvCxnSpPr>
          <p:nvPr/>
        </p:nvCxnSpPr>
        <p:spPr>
          <a:xfrm>
            <a:off x="2387054" y="3539067"/>
            <a:ext cx="0" cy="905720"/>
          </a:xfrm>
          <a:prstGeom prst="straightConnector1">
            <a:avLst/>
          </a:prstGeom>
          <a:ln w="12700">
            <a:solidFill>
              <a:srgbClr val="C0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E5E9BF7-14E4-4F73-AAAD-E1FC6E5A27BF}"/>
              </a:ext>
            </a:extLst>
          </p:cNvPr>
          <p:cNvCxnSpPr>
            <a:cxnSpLocks/>
          </p:cNvCxnSpPr>
          <p:nvPr/>
        </p:nvCxnSpPr>
        <p:spPr>
          <a:xfrm>
            <a:off x="2784967" y="3539067"/>
            <a:ext cx="0" cy="912307"/>
          </a:xfrm>
          <a:prstGeom prst="straightConnector1">
            <a:avLst/>
          </a:prstGeom>
          <a:ln w="12700">
            <a:solidFill>
              <a:srgbClr val="C0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0611B7-4EA3-446D-91E4-76B138C59756}"/>
              </a:ext>
            </a:extLst>
          </p:cNvPr>
          <p:cNvCxnSpPr>
            <a:cxnSpLocks/>
          </p:cNvCxnSpPr>
          <p:nvPr/>
        </p:nvCxnSpPr>
        <p:spPr>
          <a:xfrm>
            <a:off x="1551374" y="4253439"/>
            <a:ext cx="0" cy="197935"/>
          </a:xfrm>
          <a:prstGeom prst="straightConnector1">
            <a:avLst/>
          </a:prstGeom>
          <a:ln w="12700">
            <a:solidFill>
              <a:srgbClr val="C00000"/>
            </a:solidFill>
            <a:headEnd type="triangle" w="med" len="med"/>
            <a:tailEnd type="non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FEAF2EE-D6C0-4031-A29C-F12CDD4B19CA}"/>
              </a:ext>
            </a:extLst>
          </p:cNvPr>
          <p:cNvSpPr txBox="1"/>
          <p:nvPr/>
        </p:nvSpPr>
        <p:spPr>
          <a:xfrm>
            <a:off x="6604000" y="1318275"/>
            <a:ext cx="5257800" cy="1169551"/>
          </a:xfrm>
          <a:prstGeom prst="rect">
            <a:avLst/>
          </a:prstGeom>
          <a:noFill/>
        </p:spPr>
        <p:txBody>
          <a:bodyPr wrap="square">
            <a:spAutoFit/>
          </a:bodyPr>
          <a:lstStyle/>
          <a:p>
            <a:pPr algn="ctr"/>
            <a:r>
              <a:rPr lang="en-US" sz="1400" dirty="0">
                <a:effectLst/>
                <a:latin typeface="Times New Roman" panose="02020603050405020304" pitchFamily="18" charset="0"/>
                <a:ea typeface="Times New Roman" panose="02020603050405020304" pitchFamily="18" charset="0"/>
              </a:rPr>
              <a:t>Quy </a:t>
            </a:r>
            <a:r>
              <a:rPr lang="en-US" sz="1400" dirty="0" err="1">
                <a:effectLst/>
                <a:latin typeface="Times New Roman" panose="02020603050405020304" pitchFamily="18" charset="0"/>
                <a:ea typeface="Times New Roman" panose="02020603050405020304" pitchFamily="18" charset="0"/>
              </a:rPr>
              <a:t>chế</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này</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chỉ</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áp</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dụng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đối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việc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quản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lý</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vận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hành</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nền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tảng</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bản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đồ</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số</a:t>
            </a:r>
            <a:r>
              <a:rPr lang="en-US" sz="1400" dirty="0">
                <a:effectLst/>
                <a:latin typeface="Times New Roman" panose="02020603050405020304" pitchFamily="18" charset="0"/>
                <a:ea typeface="Times New Roman" panose="02020603050405020304" pitchFamily="18" charset="0"/>
              </a:rPr>
              <a:t> Thành </a:t>
            </a:r>
            <a:r>
              <a:rPr lang="en-US" sz="1400" dirty="0" err="1">
                <a:effectLst/>
                <a:latin typeface="Times New Roman" panose="02020603050405020304" pitchFamily="18" charset="0"/>
                <a:ea typeface="Times New Roman" panose="02020603050405020304" pitchFamily="18" charset="0"/>
              </a:rPr>
              <a:t>phố</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Hồ</a:t>
            </a:r>
            <a:r>
              <a:rPr lang="en-US" sz="1400" dirty="0">
                <a:effectLst/>
                <a:latin typeface="Times New Roman" panose="02020603050405020304" pitchFamily="18" charset="0"/>
                <a:ea typeface="Times New Roman" panose="02020603050405020304" pitchFamily="18" charset="0"/>
              </a:rPr>
              <a:t> Chí Minh </a:t>
            </a:r>
            <a:r>
              <a:rPr lang="en-US" sz="1400" b="1" dirty="0" err="1">
                <a:effectLst/>
                <a:latin typeface="Times New Roman" panose="02020603050405020304" pitchFamily="18" charset="0"/>
                <a:ea typeface="Times New Roman" panose="02020603050405020304" pitchFamily="18" charset="0"/>
              </a:rPr>
              <a:t>cho</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dạng</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dữ</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liệu</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không</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gian</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địa</a:t>
            </a:r>
            <a:r>
              <a:rPr lang="en-US" sz="1400" b="1" dirty="0">
                <a:effectLst/>
                <a:latin typeface="Times New Roman" panose="02020603050405020304" pitchFamily="18" charset="0"/>
                <a:ea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rPr>
              <a:t>lý</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cụ</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thể</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các</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dữ</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liệu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thông</a:t>
            </a:r>
            <a:r>
              <a:rPr lang="en-US" sz="1400" dirty="0">
                <a:effectLst/>
                <a:latin typeface="Times New Roman" panose="02020603050405020304" pitchFamily="18" charset="0"/>
                <a:ea typeface="Times New Roman" panose="02020603050405020304" pitchFamily="18" charset="0"/>
              </a:rPr>
              <a:t> tin </a:t>
            </a:r>
            <a:r>
              <a:rPr lang="en-US" sz="1400" dirty="0" err="1">
                <a:effectLst/>
                <a:latin typeface="Times New Roman" panose="02020603050405020304" pitchFamily="18" charset="0"/>
                <a:ea typeface="Times New Roman" panose="02020603050405020304" pitchFamily="18" charset="0"/>
              </a:rPr>
              <a:t>địa</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lý</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dữ</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liệu</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viễn</a:t>
            </a:r>
            <a:r>
              <a:rPr lang="en-US" sz="1400" dirty="0">
                <a:effectLst/>
                <a:latin typeface="Times New Roman" panose="02020603050405020304" pitchFamily="18" charset="0"/>
                <a:ea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rPr>
              <a:t>thám</a:t>
            </a:r>
            <a:endParaRPr lang="en-US" sz="1400" dirty="0">
              <a:effectLst/>
              <a:latin typeface="Times New Roman" panose="02020603050405020304" pitchFamily="18" charset="0"/>
              <a:ea typeface="Times New Roman" panose="02020603050405020304" pitchFamily="18" charset="0"/>
            </a:endParaRPr>
          </a:p>
          <a:p>
            <a:pPr algn="ctr"/>
            <a:r>
              <a:rPr lang="en-US" sz="1400" dirty="0">
                <a:solidFill>
                  <a:srgbClr val="C00000"/>
                </a:solidFill>
                <a:effectLst>
                  <a:outerShdw blurRad="38100" dist="38100" dir="2700000" algn="tl">
                    <a:srgbClr val="000000">
                      <a:alpha val="43137"/>
                    </a:srgbClr>
                  </a:outerShdw>
                </a:effectLst>
                <a:latin typeface="Times New Roman" panose="02020603050405020304" pitchFamily="18" charset="0"/>
              </a:rPr>
              <a:t>(</a:t>
            </a:r>
            <a:r>
              <a:rPr lang="en-US" sz="1400" dirty="0" err="1">
                <a:solidFill>
                  <a:srgbClr val="C00000"/>
                </a:solidFill>
                <a:effectLst>
                  <a:outerShdw blurRad="38100" dist="38100" dir="2700000" algn="tl">
                    <a:srgbClr val="000000">
                      <a:alpha val="43137"/>
                    </a:srgbClr>
                  </a:outerShdw>
                </a:effectLst>
                <a:latin typeface="Times New Roman" panose="02020603050405020304" pitchFamily="18" charset="0"/>
              </a:rPr>
              <a:t>Điều</a:t>
            </a:r>
            <a:r>
              <a:rPr lang="en-US" sz="1400" dirty="0">
                <a:solidFill>
                  <a:srgbClr val="C00000"/>
                </a:solidFill>
                <a:effectLst>
                  <a:outerShdw blurRad="38100" dist="38100" dir="2700000" algn="tl">
                    <a:srgbClr val="000000">
                      <a:alpha val="43137"/>
                    </a:srgbClr>
                  </a:outerShdw>
                </a:effectLst>
                <a:latin typeface="Times New Roman" panose="02020603050405020304" pitchFamily="18" charset="0"/>
              </a:rPr>
              <a:t> 1: </a:t>
            </a:r>
            <a:r>
              <a:rPr lang="en-US" sz="1400" dirty="0" err="1">
                <a:solidFill>
                  <a:srgbClr val="C00000"/>
                </a:solidFill>
                <a:effectLst>
                  <a:outerShdw blurRad="38100" dist="38100" dir="2700000" algn="tl">
                    <a:srgbClr val="000000">
                      <a:alpha val="43137"/>
                    </a:srgbClr>
                  </a:outerShdw>
                </a:effectLst>
                <a:latin typeface="Times New Roman" panose="02020603050405020304" pitchFamily="18" charset="0"/>
              </a:rPr>
              <a:t>Phạm</a:t>
            </a:r>
            <a:r>
              <a:rPr lang="en-US" sz="1400" dirty="0">
                <a:solidFill>
                  <a:srgbClr val="C00000"/>
                </a:solidFill>
                <a:effectLst>
                  <a:outerShdw blurRad="38100" dist="38100" dir="2700000" algn="tl">
                    <a:srgbClr val="000000">
                      <a:alpha val="43137"/>
                    </a:srgbClr>
                  </a:outerShdw>
                </a:effectLst>
                <a:latin typeface="Times New Roman" panose="02020603050405020304" pitchFamily="18" charset="0"/>
              </a:rPr>
              <a:t> vi </a:t>
            </a:r>
            <a:r>
              <a:rPr lang="en-US" sz="1400" dirty="0" err="1">
                <a:solidFill>
                  <a:srgbClr val="C00000"/>
                </a:solidFill>
                <a:effectLst>
                  <a:outerShdw blurRad="38100" dist="38100" dir="2700000" algn="tl">
                    <a:srgbClr val="000000">
                      <a:alpha val="43137"/>
                    </a:srgbClr>
                  </a:outerShdw>
                </a:effectLst>
                <a:latin typeface="Times New Roman" panose="02020603050405020304" pitchFamily="18" charset="0"/>
              </a:rPr>
              <a:t>điều</a:t>
            </a:r>
            <a:r>
              <a:rPr lang="en-US" sz="14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400" dirty="0" err="1">
                <a:solidFill>
                  <a:srgbClr val="C00000"/>
                </a:solidFill>
                <a:effectLst>
                  <a:outerShdw blurRad="38100" dist="38100" dir="2700000" algn="tl">
                    <a:srgbClr val="000000">
                      <a:alpha val="43137"/>
                    </a:srgbClr>
                  </a:outerShdw>
                </a:effectLst>
                <a:latin typeface="Times New Roman" panose="02020603050405020304" pitchFamily="18" charset="0"/>
              </a:rPr>
              <a:t>chỉnh</a:t>
            </a:r>
            <a:r>
              <a:rPr lang="en-US" sz="1400" dirty="0">
                <a:solidFill>
                  <a:srgbClr val="C00000"/>
                </a:solidFill>
                <a:effectLst>
                  <a:outerShdw blurRad="38100" dist="38100" dir="2700000" algn="tl">
                    <a:srgbClr val="000000">
                      <a:alpha val="43137"/>
                    </a:srgbClr>
                  </a:outerShdw>
                </a:effectLst>
                <a:latin typeface="Times New Roman" panose="02020603050405020304" pitchFamily="18" charset="0"/>
              </a:rPr>
              <a:t>)</a:t>
            </a:r>
            <a:endParaRPr lang="vi-VN" sz="1400" dirty="0">
              <a:solidFill>
                <a:srgbClr val="C00000"/>
              </a:solidFill>
              <a:effectLst>
                <a:outerShdw blurRad="38100" dist="38100" dir="2700000" algn="tl">
                  <a:srgbClr val="000000">
                    <a:alpha val="43137"/>
                  </a:srgbClr>
                </a:outerShdw>
              </a:effectLst>
            </a:endParaRPr>
          </a:p>
          <a:p>
            <a:pPr algn="ctr"/>
            <a:endParaRPr lang="vi-VN" sz="1400" dirty="0"/>
          </a:p>
        </p:txBody>
      </p:sp>
      <p:sp>
        <p:nvSpPr>
          <p:cNvPr id="33" name="TextBox 32">
            <a:extLst>
              <a:ext uri="{FF2B5EF4-FFF2-40B4-BE49-F238E27FC236}">
                <a16:creationId xmlns:a16="http://schemas.microsoft.com/office/drawing/2014/main" id="{0C5DAD98-978B-4223-9DE3-2A3293121120}"/>
              </a:ext>
            </a:extLst>
          </p:cNvPr>
          <p:cNvSpPr txBox="1"/>
          <p:nvPr/>
        </p:nvSpPr>
        <p:spPr>
          <a:xfrm>
            <a:off x="1737620" y="927620"/>
            <a:ext cx="2569871" cy="738664"/>
          </a:xfrm>
          <a:prstGeom prst="rect">
            <a:avLst/>
          </a:prstGeom>
          <a:noFill/>
        </p:spPr>
        <p:txBody>
          <a:bodyPr wrap="none" rtlCol="0">
            <a:spAutoFit/>
          </a:bodyPr>
          <a:lstStyle/>
          <a:p>
            <a:r>
              <a:rPr lang="en-US" sz="1400" b="1">
                <a:solidFill>
                  <a:srgbClr val="002060"/>
                </a:solidFill>
              </a:rPr>
              <a:t>Xem thêm:</a:t>
            </a:r>
          </a:p>
          <a:p>
            <a:pPr marL="285750" indent="-285750">
              <a:buFont typeface="Arial" panose="020B0604020202020204" pitchFamily="34" charset="0"/>
              <a:buChar char="•"/>
            </a:pPr>
            <a:r>
              <a:rPr lang="en-US" sz="1400" b="1">
                <a:solidFill>
                  <a:srgbClr val="C00000"/>
                </a:solidFill>
              </a:rPr>
              <a:t>Điều 2: Đối tượng áp dụng</a:t>
            </a:r>
          </a:p>
          <a:p>
            <a:pPr marL="285750" indent="-285750">
              <a:buFont typeface="Arial" panose="020B0604020202020204" pitchFamily="34" charset="0"/>
              <a:buChar char="•"/>
            </a:pPr>
            <a:r>
              <a:rPr lang="en-US" sz="1400" b="1">
                <a:solidFill>
                  <a:srgbClr val="C00000"/>
                </a:solidFill>
              </a:rPr>
              <a:t>Điều 3: Giải thích thuật ngữ</a:t>
            </a:r>
            <a:r>
              <a:rPr lang="en-US" sz="1400">
                <a:solidFill>
                  <a:srgbClr val="C00000"/>
                </a:solidFill>
              </a:rPr>
              <a:t> </a:t>
            </a:r>
            <a:endParaRPr lang="vi-VN" sz="1400">
              <a:solidFill>
                <a:srgbClr val="C00000"/>
              </a:solidFill>
            </a:endParaRPr>
          </a:p>
        </p:txBody>
      </p:sp>
    </p:spTree>
    <p:extLst>
      <p:ext uri="{BB962C8B-B14F-4D97-AF65-F5344CB8AC3E}">
        <p14:creationId xmlns:p14="http://schemas.microsoft.com/office/powerpoint/2010/main" val="159798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DCE6383-BAB4-435B-B6CC-F18113A8E63A}"/>
              </a:ext>
            </a:extLst>
          </p:cNvPr>
          <p:cNvSpPr/>
          <p:nvPr/>
        </p:nvSpPr>
        <p:spPr>
          <a:xfrm>
            <a:off x="9602394" y="2206919"/>
            <a:ext cx="2465440" cy="2929440"/>
          </a:xfrm>
          <a:prstGeom prst="rect">
            <a:avLst/>
          </a:prstGeom>
          <a:solidFill>
            <a:schemeClr val="bg1"/>
          </a:solidFill>
          <a:ln>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31FD14B8-EFB0-4BA6-946B-B734A3B86ECC}"/>
              </a:ext>
            </a:extLst>
          </p:cNvPr>
          <p:cNvSpPr/>
          <p:nvPr/>
        </p:nvSpPr>
        <p:spPr>
          <a:xfrm>
            <a:off x="334621" y="2218293"/>
            <a:ext cx="2382740" cy="2929440"/>
          </a:xfrm>
          <a:prstGeom prst="rect">
            <a:avLst/>
          </a:prstGeom>
          <a:solidFill>
            <a:schemeClr val="bg1"/>
          </a:solidFill>
          <a:ln>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id="{395D7AC2-CA61-48DF-BC5E-FF912CF829F2}"/>
              </a:ext>
            </a:extLst>
          </p:cNvPr>
          <p:cNvSpPr/>
          <p:nvPr/>
        </p:nvSpPr>
        <p:spPr>
          <a:xfrm>
            <a:off x="522027" y="2726718"/>
            <a:ext cx="1731502" cy="1187601"/>
          </a:xfrm>
          <a:prstGeom prst="rect">
            <a:avLst/>
          </a:prstGeom>
          <a:no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9" name="Rectangle 58">
            <a:extLst>
              <a:ext uri="{FF2B5EF4-FFF2-40B4-BE49-F238E27FC236}">
                <a16:creationId xmlns:a16="http://schemas.microsoft.com/office/drawing/2014/main" id="{EF23696D-DA9A-4BB3-9B33-AD52702A39A9}"/>
              </a:ext>
            </a:extLst>
          </p:cNvPr>
          <p:cNvSpPr/>
          <p:nvPr/>
        </p:nvSpPr>
        <p:spPr>
          <a:xfrm>
            <a:off x="3877972" y="2734287"/>
            <a:ext cx="4297914" cy="1874704"/>
          </a:xfrm>
          <a:prstGeom prst="rect">
            <a:avLst/>
          </a:prstGeom>
          <a:solidFill>
            <a:schemeClr val="accent4">
              <a:lumMod val="20000"/>
              <a:lumOff val="80000"/>
            </a:schemeClr>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ffectLst>
                <a:outerShdw blurRad="38100" dist="38100" dir="2700000" algn="tl">
                  <a:srgbClr val="000000">
                    <a:alpha val="43137"/>
                  </a:srgbClr>
                </a:outerShdw>
              </a:effectLst>
            </a:endParaRPr>
          </a:p>
          <a:p>
            <a:pPr algn="ctr"/>
            <a:endParaRPr lang="en-US" sz="1200" dirty="0">
              <a:solidFill>
                <a:schemeClr val="tx1"/>
              </a:solidFill>
              <a:effectLst>
                <a:outerShdw blurRad="38100" dist="38100" dir="2700000" algn="tl">
                  <a:srgbClr val="000000">
                    <a:alpha val="43137"/>
                  </a:srgbClr>
                </a:outerShdw>
              </a:effectLst>
            </a:endParaRPr>
          </a:p>
          <a:p>
            <a:pPr algn="ctr"/>
            <a:endParaRPr lang="en-US" sz="1200" dirty="0">
              <a:solidFill>
                <a:schemeClr val="tx1"/>
              </a:solidFill>
              <a:effectLst>
                <a:outerShdw blurRad="38100" dist="38100" dir="2700000" algn="tl">
                  <a:srgbClr val="000000">
                    <a:alpha val="43137"/>
                  </a:srgbClr>
                </a:outerShdw>
              </a:effectLst>
            </a:endParaRPr>
          </a:p>
          <a:p>
            <a:pPr algn="ctr"/>
            <a:endParaRPr lang="en-US" sz="1200" dirty="0">
              <a:solidFill>
                <a:schemeClr val="tx1"/>
              </a:solidFill>
              <a:effectLst>
                <a:outerShdw blurRad="38100" dist="38100" dir="2700000" algn="tl">
                  <a:srgbClr val="000000">
                    <a:alpha val="43137"/>
                  </a:srgbClr>
                </a:outerShdw>
              </a:effectLst>
            </a:endParaRPr>
          </a:p>
          <a:p>
            <a:pPr algn="ctr"/>
            <a:endParaRPr lang="en-US" sz="1200" dirty="0">
              <a:solidFill>
                <a:schemeClr val="tx1"/>
              </a:solidFill>
              <a:effectLst>
                <a:outerShdw blurRad="38100" dist="38100" dir="2700000" algn="tl">
                  <a:srgbClr val="000000">
                    <a:alpha val="43137"/>
                  </a:srgbClr>
                </a:outerShdw>
              </a:effectLst>
            </a:endParaRPr>
          </a:p>
          <a:p>
            <a:pPr algn="ctr"/>
            <a:endParaRPr lang="vi-VN" sz="1200" dirty="0">
              <a:solidFill>
                <a:schemeClr val="tx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7410A032-BCB0-4D6A-8C80-77697A5138AE}"/>
              </a:ext>
            </a:extLst>
          </p:cNvPr>
          <p:cNvSpPr txBox="1"/>
          <p:nvPr/>
        </p:nvSpPr>
        <p:spPr>
          <a:xfrm>
            <a:off x="280566" y="2235641"/>
            <a:ext cx="2443811" cy="461665"/>
          </a:xfrm>
          <a:prstGeom prst="rect">
            <a:avLst/>
          </a:prstGeom>
          <a:noFill/>
        </p:spPr>
        <p:txBody>
          <a:bodyPr wrap="none" rtlCol="0">
            <a:spAutoFit/>
          </a:bodyPr>
          <a:lstStyle>
            <a:defPPr>
              <a:defRPr lang="vi-VN"/>
            </a:defPPr>
            <a:lvl1pPr algn="ctr">
              <a:defRPr sz="1200">
                <a:solidFill>
                  <a:srgbClr val="C00000"/>
                </a:solidFill>
                <a:effectLst>
                  <a:outerShdw blurRad="38100" dist="38100" dir="2700000" algn="tl">
                    <a:srgbClr val="000000">
                      <a:alpha val="43137"/>
                    </a:srgbClr>
                  </a:outerShdw>
                </a:effectLst>
              </a:defRPr>
            </a:lvl1pPr>
          </a:lstStyle>
          <a:p>
            <a:r>
              <a:rPr lang="en-US" dirty="0" err="1">
                <a:solidFill>
                  <a:schemeClr val="tx1"/>
                </a:solidFill>
              </a:rPr>
              <a:t>Cơ</a:t>
            </a:r>
            <a:r>
              <a:rPr lang="en-US" dirty="0">
                <a:solidFill>
                  <a:schemeClr val="tx1"/>
                </a:solidFill>
              </a:rPr>
              <a:t> </a:t>
            </a:r>
            <a:r>
              <a:rPr lang="en-US" err="1">
                <a:solidFill>
                  <a:schemeClr val="tx1"/>
                </a:solidFill>
              </a:rPr>
              <a:t>quan</a:t>
            </a:r>
            <a:r>
              <a:rPr lang="en-US">
                <a:solidFill>
                  <a:schemeClr val="tx1"/>
                </a:solidFill>
              </a:rPr>
              <a:t> </a:t>
            </a:r>
            <a:r>
              <a:rPr lang="en-US"/>
              <a:t>chia sẻ </a:t>
            </a:r>
            <a:r>
              <a:rPr lang="en-US" dirty="0">
                <a:solidFill>
                  <a:schemeClr val="tx1"/>
                </a:solidFill>
              </a:rPr>
              <a:t>dữ </a:t>
            </a:r>
            <a:r>
              <a:rPr lang="en-US" dirty="0" err="1">
                <a:solidFill>
                  <a:schemeClr val="tx1"/>
                </a:solidFill>
              </a:rPr>
              <a:t>liệu</a:t>
            </a:r>
            <a:r>
              <a:rPr lang="en-US" dirty="0">
                <a:solidFill>
                  <a:schemeClr val="tx1"/>
                </a:solidFill>
              </a:rPr>
              <a:t> (CQCQDL)</a:t>
            </a:r>
          </a:p>
          <a:p>
            <a:r>
              <a:rPr lang="en-US" dirty="0">
                <a:solidFill>
                  <a:schemeClr val="tx1"/>
                </a:solidFill>
              </a:rPr>
              <a:t>(</a:t>
            </a:r>
            <a:r>
              <a:rPr lang="en-US" dirty="0" err="1">
                <a:solidFill>
                  <a:schemeClr val="tx1"/>
                </a:solidFill>
              </a:rPr>
              <a:t>Các</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Nhà</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tại</a:t>
            </a:r>
            <a:r>
              <a:rPr lang="en-US" dirty="0">
                <a:solidFill>
                  <a:schemeClr val="tx1"/>
                </a:solidFill>
              </a:rPr>
              <a:t> TP.HCM)</a:t>
            </a:r>
            <a:endParaRPr lang="vi-VN" dirty="0">
              <a:solidFill>
                <a:schemeClr val="tx1"/>
              </a:solidFill>
            </a:endParaRPr>
          </a:p>
        </p:txBody>
      </p:sp>
      <p:sp>
        <p:nvSpPr>
          <p:cNvPr id="5" name="TextBox 4">
            <a:extLst>
              <a:ext uri="{FF2B5EF4-FFF2-40B4-BE49-F238E27FC236}">
                <a16:creationId xmlns:a16="http://schemas.microsoft.com/office/drawing/2014/main" id="{F1D39301-44E9-44D1-A106-812E0FB0B4BC}"/>
              </a:ext>
            </a:extLst>
          </p:cNvPr>
          <p:cNvSpPr txBox="1"/>
          <p:nvPr/>
        </p:nvSpPr>
        <p:spPr>
          <a:xfrm>
            <a:off x="471813" y="2739885"/>
            <a:ext cx="1812530" cy="461665"/>
          </a:xfrm>
          <a:prstGeom prst="rect">
            <a:avLst/>
          </a:prstGeom>
          <a:noFill/>
        </p:spPr>
        <p:txBody>
          <a:bodyPr wrap="square" rtlCol="0">
            <a:spAutoFit/>
          </a:bodyPr>
          <a:lstStyle/>
          <a:p>
            <a:pPr algn="ctr"/>
            <a:r>
              <a:rPr lang="en-US" sz="1200" dirty="0" err="1">
                <a:effectLst>
                  <a:outerShdw blurRad="38100" dist="38100" dir="2700000" algn="tl">
                    <a:srgbClr val="000000">
                      <a:alpha val="43137"/>
                    </a:srgbClr>
                  </a:outerShdw>
                </a:effectLst>
              </a:rPr>
              <a:t>Hệ</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thống</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thông</a:t>
            </a:r>
            <a:r>
              <a:rPr lang="en-US" sz="1200" dirty="0">
                <a:effectLst>
                  <a:outerShdw blurRad="38100" dist="38100" dir="2700000" algn="tl">
                    <a:srgbClr val="000000">
                      <a:alpha val="43137"/>
                    </a:srgbClr>
                  </a:outerShdw>
                </a:effectLst>
              </a:rPr>
              <a:t> tin, CSDL </a:t>
            </a:r>
            <a:r>
              <a:rPr lang="en-US" sz="1200" dirty="0" err="1">
                <a:effectLst>
                  <a:outerShdw blurRad="38100" dist="38100" dir="2700000" algn="tl">
                    <a:srgbClr val="000000">
                      <a:alpha val="43137"/>
                    </a:srgbClr>
                  </a:outerShdw>
                </a:effectLst>
              </a:rPr>
              <a:t>chuyên</a:t>
            </a:r>
            <a:r>
              <a:rPr lang="en-US" sz="1200" dirty="0">
                <a:effectLst>
                  <a:outerShdw blurRad="38100" dist="38100" dir="2700000" algn="tl">
                    <a:srgbClr val="000000">
                      <a:alpha val="43137"/>
                    </a:srgbClr>
                  </a:outerShdw>
                </a:effectLst>
              </a:rPr>
              <a:t> ngành</a:t>
            </a:r>
            <a:endParaRPr lang="vi-VN" sz="1200"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454A8143-3130-4BB0-BD7B-B3CBF9984C29}"/>
              </a:ext>
            </a:extLst>
          </p:cNvPr>
          <p:cNvSpPr txBox="1"/>
          <p:nvPr/>
        </p:nvSpPr>
        <p:spPr>
          <a:xfrm>
            <a:off x="512326" y="3194230"/>
            <a:ext cx="1657458" cy="276999"/>
          </a:xfrm>
          <a:prstGeom prst="rect">
            <a:avLst/>
          </a:prstGeom>
          <a:noFill/>
        </p:spPr>
        <p:txBody>
          <a:bodyPr wrap="square" rtlCol="0">
            <a:spAutoFit/>
          </a:bodyPr>
          <a:lstStyle/>
          <a:p>
            <a:pPr algn="ctr"/>
            <a:r>
              <a:rPr lang="en-US" sz="1200" dirty="0" err="1">
                <a:effectLst>
                  <a:outerShdw blurRad="38100" dist="38100" dir="2700000" algn="tl">
                    <a:srgbClr val="000000">
                      <a:alpha val="43137"/>
                    </a:srgbClr>
                  </a:outerShdw>
                </a:effectLst>
              </a:rPr>
              <a:t>Tập</a:t>
            </a:r>
            <a:r>
              <a:rPr lang="en-US" sz="1200" dirty="0">
                <a:effectLst>
                  <a:outerShdw blurRad="38100" dist="38100" dir="2700000" algn="tl">
                    <a:srgbClr val="000000">
                      <a:alpha val="43137"/>
                    </a:srgbClr>
                  </a:outerShdw>
                </a:effectLst>
              </a:rPr>
              <a:t> </a:t>
            </a:r>
            <a:r>
              <a:rPr lang="en-US" sz="1200">
                <a:effectLst>
                  <a:outerShdw blurRad="38100" dist="38100" dir="2700000" algn="tl">
                    <a:srgbClr val="000000">
                      <a:alpha val="43137"/>
                    </a:srgbClr>
                  </a:outerShdw>
                </a:effectLst>
              </a:rPr>
              <a:t>dữ liệu (Datasets)</a:t>
            </a:r>
            <a:endParaRPr lang="vi-VN" sz="12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77B0DE25-0648-4A78-BE3F-8ABC94069041}"/>
              </a:ext>
            </a:extLst>
          </p:cNvPr>
          <p:cNvSpPr txBox="1"/>
          <p:nvPr/>
        </p:nvSpPr>
        <p:spPr>
          <a:xfrm>
            <a:off x="556225" y="3452654"/>
            <a:ext cx="1569660" cy="461665"/>
          </a:xfrm>
          <a:prstGeom prst="rect">
            <a:avLst/>
          </a:prstGeom>
          <a:noFill/>
        </p:spPr>
        <p:txBody>
          <a:bodyPr wrap="none" rtlCol="0">
            <a:spAutoFit/>
          </a:bodyPr>
          <a:lstStyle/>
          <a:p>
            <a:pPr algn="ctr"/>
            <a:r>
              <a:rPr lang="en-US" sz="1200" dirty="0">
                <a:effectLst>
                  <a:outerShdw blurRad="38100" dist="38100" dir="2700000" algn="tl">
                    <a:srgbClr val="000000">
                      <a:alpha val="43137"/>
                    </a:srgbClr>
                  </a:outerShdw>
                </a:effectLst>
              </a:rPr>
              <a:t>Dữ </a:t>
            </a:r>
            <a:r>
              <a:rPr lang="en-US" sz="1200" dirty="0" err="1">
                <a:effectLst>
                  <a:outerShdw blurRad="38100" dist="38100" dir="2700000" algn="tl">
                    <a:srgbClr val="000000">
                      <a:alpha val="43137"/>
                    </a:srgbClr>
                  </a:outerShdw>
                </a:effectLst>
              </a:rPr>
              <a:t>liệu</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từ</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nguồn</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khác</a:t>
            </a:r>
            <a:endParaRPr lang="en-US" sz="1200" dirty="0">
              <a:effectLst>
                <a:outerShdw blurRad="38100" dist="38100" dir="2700000" algn="tl">
                  <a:srgbClr val="000000">
                    <a:alpha val="43137"/>
                  </a:srgbClr>
                </a:outerShdw>
              </a:effectLst>
            </a:endParaRPr>
          </a:p>
          <a:p>
            <a:pPr algn="ctr"/>
            <a:r>
              <a:rPr lang="en-US" sz="1200" dirty="0">
                <a:effectLst>
                  <a:outerShdw blurRad="38100" dist="38100" dir="2700000" algn="tl">
                    <a:srgbClr val="000000">
                      <a:alpha val="43137"/>
                    </a:srgbClr>
                  </a:outerShdw>
                </a:effectLst>
              </a:rPr>
              <a:t>(TW, Cloud,…)</a:t>
            </a:r>
            <a:endParaRPr lang="vi-VN" sz="1200" dirty="0">
              <a:effectLst>
                <a:outerShdw blurRad="38100" dist="38100" dir="2700000" algn="tl">
                  <a:srgbClr val="000000">
                    <a:alpha val="43137"/>
                  </a:srgbClr>
                </a:outerShdw>
              </a:effectLst>
            </a:endParaRPr>
          </a:p>
        </p:txBody>
      </p:sp>
      <p:cxnSp>
        <p:nvCxnSpPr>
          <p:cNvPr id="10" name="Straight Arrow Connector 9">
            <a:extLst>
              <a:ext uri="{FF2B5EF4-FFF2-40B4-BE49-F238E27FC236}">
                <a16:creationId xmlns:a16="http://schemas.microsoft.com/office/drawing/2014/main" id="{5DB0D8D5-DE9D-4718-9894-04C0C4CAE7FE}"/>
              </a:ext>
            </a:extLst>
          </p:cNvPr>
          <p:cNvCxnSpPr>
            <a:cxnSpLocks/>
          </p:cNvCxnSpPr>
          <p:nvPr/>
        </p:nvCxnSpPr>
        <p:spPr>
          <a:xfrm>
            <a:off x="2565399" y="3760493"/>
            <a:ext cx="1312758" cy="0"/>
          </a:xfrm>
          <a:prstGeom prst="straightConnector1">
            <a:avLst/>
          </a:prstGeom>
          <a:ln w="12700">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9753D93-445B-4528-9205-6E3991612C84}"/>
              </a:ext>
            </a:extLst>
          </p:cNvPr>
          <p:cNvSpPr/>
          <p:nvPr/>
        </p:nvSpPr>
        <p:spPr>
          <a:xfrm>
            <a:off x="3824557" y="1086209"/>
            <a:ext cx="4673483" cy="753532"/>
          </a:xfrm>
          <a:prstGeom prst="rect">
            <a:avLst/>
          </a:prstGeom>
          <a:solidFill>
            <a:schemeClr val="accent2">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C00000"/>
                </a:solidFill>
                <a:effectLst>
                  <a:outerShdw blurRad="38100" dist="38100" dir="2700000" algn="tl">
                    <a:srgbClr val="000000">
                      <a:alpha val="43137"/>
                    </a:srgbClr>
                  </a:outerShdw>
                </a:effectLst>
                <a:latin typeface="Times New Roman" panose="02020603050405020304" pitchFamily="18" charset="0"/>
              </a:rPr>
              <a:t>b.Cổng </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dữ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liệu</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không</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gian</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địa</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lý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Thành</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phố</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500" dirty="0" err="1">
                <a:solidFill>
                  <a:srgbClr val="C00000"/>
                </a:solidFill>
                <a:effectLst>
                  <a:outerShdw blurRad="38100" dist="38100" dir="2700000" algn="tl">
                    <a:srgbClr val="000000">
                      <a:alpha val="43137"/>
                    </a:srgbClr>
                  </a:outerShdw>
                </a:effectLst>
                <a:latin typeface="Times New Roman" panose="02020603050405020304" pitchFamily="18" charset="0"/>
              </a:rPr>
              <a:t>Hồ</a:t>
            </a:r>
            <a:r>
              <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rPr>
              <a:t> </a:t>
            </a:r>
            <a:r>
              <a:rPr lang="en-US" sz="1500" err="1">
                <a:solidFill>
                  <a:srgbClr val="C00000"/>
                </a:solidFill>
                <a:effectLst>
                  <a:outerShdw blurRad="38100" dist="38100" dir="2700000" algn="tl">
                    <a:srgbClr val="000000">
                      <a:alpha val="43137"/>
                    </a:srgbClr>
                  </a:outerShdw>
                </a:effectLst>
                <a:latin typeface="Times New Roman" panose="02020603050405020304" pitchFamily="18" charset="0"/>
              </a:rPr>
              <a:t>Chí</a:t>
            </a:r>
            <a:r>
              <a:rPr lang="en-US" sz="1500">
                <a:solidFill>
                  <a:srgbClr val="C00000"/>
                </a:solidFill>
                <a:effectLst>
                  <a:outerShdw blurRad="38100" dist="38100" dir="2700000" algn="tl">
                    <a:srgbClr val="000000">
                      <a:alpha val="43137"/>
                    </a:srgbClr>
                  </a:outerShdw>
                </a:effectLst>
                <a:latin typeface="Times New Roman" panose="02020603050405020304" pitchFamily="18" charset="0"/>
              </a:rPr>
              <a:t> Minh</a:t>
            </a:r>
            <a:endParaRPr lang="en-US" sz="1500" dirty="0">
              <a:solidFill>
                <a:srgbClr val="C00000"/>
              </a:solidFill>
              <a:effectLst>
                <a:outerShdw blurRad="38100" dist="38100" dir="2700000" algn="tl">
                  <a:srgbClr val="000000">
                    <a:alpha val="43137"/>
                  </a:srgbClr>
                </a:outerShdw>
              </a:effectLst>
              <a:latin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1BB197FC-F91D-41CA-B0D6-E2F25698E15C}"/>
              </a:ext>
            </a:extLst>
          </p:cNvPr>
          <p:cNvCxnSpPr>
            <a:cxnSpLocks/>
          </p:cNvCxnSpPr>
          <p:nvPr/>
        </p:nvCxnSpPr>
        <p:spPr>
          <a:xfrm>
            <a:off x="1586829" y="1535479"/>
            <a:ext cx="219014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C8A3392-B3E9-4B53-AAD9-5D89AAB3A654}"/>
              </a:ext>
            </a:extLst>
          </p:cNvPr>
          <p:cNvCxnSpPr>
            <a:cxnSpLocks/>
          </p:cNvCxnSpPr>
          <p:nvPr/>
        </p:nvCxnSpPr>
        <p:spPr>
          <a:xfrm flipV="1">
            <a:off x="1586829" y="1527330"/>
            <a:ext cx="0" cy="5149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B00B3E1-5203-49CC-A715-B8E0A947E278}"/>
              </a:ext>
            </a:extLst>
          </p:cNvPr>
          <p:cNvSpPr txBox="1"/>
          <p:nvPr/>
        </p:nvSpPr>
        <p:spPr>
          <a:xfrm>
            <a:off x="1235396" y="1207402"/>
            <a:ext cx="2541575"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200" dirty="0" err="1">
                <a:solidFill>
                  <a:srgbClr val="002060"/>
                </a:solidFill>
              </a:rPr>
              <a:t>Đăng</a:t>
            </a:r>
            <a:r>
              <a:rPr lang="en-US" sz="1200" dirty="0">
                <a:solidFill>
                  <a:srgbClr val="002060"/>
                </a:solidFill>
              </a:rPr>
              <a:t> </a:t>
            </a:r>
            <a:r>
              <a:rPr lang="en-US" sz="1200" dirty="0" err="1">
                <a:solidFill>
                  <a:srgbClr val="002060"/>
                </a:solidFill>
              </a:rPr>
              <a:t>ký</a:t>
            </a:r>
            <a:r>
              <a:rPr lang="en-US" sz="1200" dirty="0">
                <a:solidFill>
                  <a:srgbClr val="002060"/>
                </a:solidFill>
              </a:rPr>
              <a:t>, </a:t>
            </a:r>
            <a:r>
              <a:rPr lang="en-US" sz="1200" dirty="0" err="1">
                <a:solidFill>
                  <a:srgbClr val="002060"/>
                </a:solidFill>
              </a:rPr>
              <a:t>mô</a:t>
            </a:r>
            <a:r>
              <a:rPr lang="en-US" sz="1200" dirty="0">
                <a:solidFill>
                  <a:srgbClr val="002060"/>
                </a:solidFill>
              </a:rPr>
              <a:t> </a:t>
            </a:r>
            <a:r>
              <a:rPr lang="en-US" sz="1200" dirty="0" err="1">
                <a:solidFill>
                  <a:srgbClr val="002060"/>
                </a:solidFill>
              </a:rPr>
              <a:t>tả</a:t>
            </a:r>
            <a:r>
              <a:rPr lang="en-US" sz="1200" dirty="0">
                <a:solidFill>
                  <a:srgbClr val="002060"/>
                </a:solidFill>
              </a:rPr>
              <a:t>, </a:t>
            </a:r>
            <a:r>
              <a:rPr lang="en-US" sz="1200">
                <a:solidFill>
                  <a:srgbClr val="002060"/>
                </a:solidFill>
              </a:rPr>
              <a:t>cập nhật siêu dữ liệu</a:t>
            </a:r>
            <a:endParaRPr lang="vi-VN" sz="1200" dirty="0">
              <a:solidFill>
                <a:srgbClr val="002060"/>
              </a:solidFill>
            </a:endParaRPr>
          </a:p>
        </p:txBody>
      </p:sp>
      <p:sp>
        <p:nvSpPr>
          <p:cNvPr id="61" name="Rectangle 60">
            <a:extLst>
              <a:ext uri="{FF2B5EF4-FFF2-40B4-BE49-F238E27FC236}">
                <a16:creationId xmlns:a16="http://schemas.microsoft.com/office/drawing/2014/main" id="{1DDA02DA-41A6-45EF-9559-3C783DD57EAB}"/>
              </a:ext>
            </a:extLst>
          </p:cNvPr>
          <p:cNvSpPr/>
          <p:nvPr/>
        </p:nvSpPr>
        <p:spPr>
          <a:xfrm>
            <a:off x="9757953" y="2980992"/>
            <a:ext cx="2175948" cy="563054"/>
          </a:xfrm>
          <a:prstGeom prst="rect">
            <a:avLst/>
          </a:prstGeom>
          <a:solidFill>
            <a:schemeClr val="bg1"/>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effectLst>
                  <a:outerShdw blurRad="38100" dist="38100" dir="2700000" algn="tl">
                    <a:srgbClr val="000000">
                      <a:alpha val="43137"/>
                    </a:srgbClr>
                  </a:outerShdw>
                </a:effectLst>
              </a:rPr>
              <a:t>Hệ</a:t>
            </a:r>
            <a:r>
              <a:rPr lang="en-US" sz="1200" dirty="0">
                <a:solidFill>
                  <a:schemeClr val="tx1"/>
                </a:solidFill>
                <a:effectLst>
                  <a:outerShdw blurRad="38100" dist="38100" dir="2700000" algn="tl">
                    <a:srgbClr val="000000">
                      <a:alpha val="43137"/>
                    </a:srgbClr>
                  </a:outerShdw>
                </a:effectLst>
              </a:rPr>
              <a:t> </a:t>
            </a:r>
            <a:r>
              <a:rPr lang="en-US" sz="1200" dirty="0" err="1">
                <a:solidFill>
                  <a:schemeClr val="tx1"/>
                </a:solidFill>
                <a:effectLst>
                  <a:outerShdw blurRad="38100" dist="38100" dir="2700000" algn="tl">
                    <a:srgbClr val="000000">
                      <a:alpha val="43137"/>
                    </a:srgbClr>
                  </a:outerShdw>
                </a:effectLst>
              </a:rPr>
              <a:t>thống</a:t>
            </a:r>
            <a:r>
              <a:rPr lang="en-US" sz="1200" dirty="0">
                <a:solidFill>
                  <a:schemeClr val="tx1"/>
                </a:solidFill>
                <a:effectLst>
                  <a:outerShdw blurRad="38100" dist="38100" dir="2700000" algn="tl">
                    <a:srgbClr val="000000">
                      <a:alpha val="43137"/>
                    </a:srgbClr>
                  </a:outerShdw>
                </a:effectLst>
              </a:rPr>
              <a:t> </a:t>
            </a:r>
            <a:r>
              <a:rPr lang="en-US" sz="1200" dirty="0" err="1">
                <a:solidFill>
                  <a:schemeClr val="tx1"/>
                </a:solidFill>
                <a:effectLst>
                  <a:outerShdw blurRad="38100" dist="38100" dir="2700000" algn="tl">
                    <a:srgbClr val="000000">
                      <a:alpha val="43137"/>
                    </a:srgbClr>
                  </a:outerShdw>
                </a:effectLst>
              </a:rPr>
              <a:t>thông</a:t>
            </a:r>
            <a:r>
              <a:rPr lang="en-US" sz="1200" dirty="0">
                <a:solidFill>
                  <a:schemeClr val="tx1"/>
                </a:solidFill>
                <a:effectLst>
                  <a:outerShdw blurRad="38100" dist="38100" dir="2700000" algn="tl">
                    <a:srgbClr val="000000">
                      <a:alpha val="43137"/>
                    </a:srgbClr>
                  </a:outerShdw>
                </a:effectLst>
              </a:rPr>
              <a:t> tin, CSDL </a:t>
            </a:r>
          </a:p>
          <a:p>
            <a:pPr algn="ctr"/>
            <a:r>
              <a:rPr lang="en-US" sz="1200" dirty="0" err="1">
                <a:solidFill>
                  <a:schemeClr val="tx1"/>
                </a:solidFill>
                <a:effectLst>
                  <a:outerShdw blurRad="38100" dist="38100" dir="2700000" algn="tl">
                    <a:srgbClr val="000000">
                      <a:alpha val="43137"/>
                    </a:srgbClr>
                  </a:outerShdw>
                </a:effectLst>
              </a:rPr>
              <a:t>chuyên</a:t>
            </a:r>
            <a:r>
              <a:rPr lang="en-US" sz="1200" dirty="0">
                <a:solidFill>
                  <a:schemeClr val="tx1"/>
                </a:solidFill>
                <a:effectLst>
                  <a:outerShdw blurRad="38100" dist="38100" dir="2700000" algn="tl">
                    <a:srgbClr val="000000">
                      <a:alpha val="43137"/>
                    </a:srgbClr>
                  </a:outerShdw>
                </a:effectLst>
              </a:rPr>
              <a:t> ngành</a:t>
            </a:r>
            <a:endParaRPr lang="vi-VN" sz="1200" dirty="0">
              <a:solidFill>
                <a:schemeClr val="tx1"/>
              </a:solidFill>
              <a:effectLst>
                <a:outerShdw blurRad="38100" dist="38100" dir="2700000" algn="tl">
                  <a:srgbClr val="000000">
                    <a:alpha val="43137"/>
                  </a:srgbClr>
                </a:outerShdw>
              </a:effectLst>
            </a:endParaRPr>
          </a:p>
        </p:txBody>
      </p:sp>
      <p:sp>
        <p:nvSpPr>
          <p:cNvPr id="70" name="TextBox 69">
            <a:extLst>
              <a:ext uri="{FF2B5EF4-FFF2-40B4-BE49-F238E27FC236}">
                <a16:creationId xmlns:a16="http://schemas.microsoft.com/office/drawing/2014/main" id="{9135314D-B08A-4C04-870B-ACF44CDF0378}"/>
              </a:ext>
            </a:extLst>
          </p:cNvPr>
          <p:cNvSpPr txBox="1"/>
          <p:nvPr/>
        </p:nvSpPr>
        <p:spPr>
          <a:xfrm>
            <a:off x="4022888" y="4938217"/>
            <a:ext cx="4200404" cy="276999"/>
          </a:xfrm>
          <a:prstGeom prst="rect">
            <a:avLst/>
          </a:prstGeom>
          <a:noFill/>
        </p:spPr>
        <p:txBody>
          <a:bodyPr wrap="square" rtlCol="0">
            <a:spAutoFit/>
          </a:bodyPr>
          <a:lstStyle/>
          <a:p>
            <a:pPr algn="ctr"/>
            <a:r>
              <a:rPr lang="en-US" sz="1200" dirty="0" err="1">
                <a:effectLst>
                  <a:outerShdw blurRad="38100" dist="38100" dir="2700000" algn="tl">
                    <a:srgbClr val="000000">
                      <a:alpha val="43137"/>
                    </a:srgbClr>
                  </a:outerShdw>
                </a:effectLst>
              </a:rPr>
              <a:t>Cơ</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quan</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quản</a:t>
            </a:r>
            <a:r>
              <a:rPr lang="en-US" sz="1200" dirty="0">
                <a:effectLst>
                  <a:outerShdw blurRad="38100" dist="38100" dir="2700000" algn="tl">
                    <a:srgbClr val="000000">
                      <a:alpha val="43137"/>
                    </a:srgbClr>
                  </a:outerShdw>
                </a:effectLst>
              </a:rPr>
              <a:t> lý dữ </a:t>
            </a:r>
            <a:r>
              <a:rPr lang="en-US" sz="1200" dirty="0" err="1">
                <a:effectLst>
                  <a:outerShdw blurRad="38100" dist="38100" dir="2700000" algn="tl">
                    <a:srgbClr val="000000">
                      <a:alpha val="43137"/>
                    </a:srgbClr>
                  </a:outerShdw>
                </a:effectLst>
              </a:rPr>
              <a:t>liệu</a:t>
            </a:r>
            <a:r>
              <a:rPr lang="en-US" sz="1200" dirty="0">
                <a:effectLst>
                  <a:outerShdw blurRad="38100" dist="38100" dir="2700000" algn="tl">
                    <a:srgbClr val="000000">
                      <a:alpha val="43137"/>
                    </a:srgbClr>
                  </a:outerShdw>
                </a:effectLst>
              </a:rPr>
              <a:t> </a:t>
            </a:r>
            <a:r>
              <a:rPr lang="en-US" sz="1200">
                <a:effectLst>
                  <a:outerShdw blurRad="38100" dist="38100" dir="2700000" algn="tl">
                    <a:srgbClr val="000000">
                      <a:alpha val="43137"/>
                    </a:srgbClr>
                  </a:outerShdw>
                </a:effectLst>
              </a:rPr>
              <a:t>– DXCenter</a:t>
            </a:r>
            <a:endParaRPr lang="en-US" sz="1200" dirty="0">
              <a:effectLst>
                <a:outerShdw blurRad="38100" dist="38100" dir="2700000" algn="tl">
                  <a:srgbClr val="000000">
                    <a:alpha val="43137"/>
                  </a:srgbClr>
                </a:outerShdw>
              </a:effectLst>
            </a:endParaRPr>
          </a:p>
        </p:txBody>
      </p:sp>
      <p:pic>
        <p:nvPicPr>
          <p:cNvPr id="71" name="Picture 70">
            <a:extLst>
              <a:ext uri="{FF2B5EF4-FFF2-40B4-BE49-F238E27FC236}">
                <a16:creationId xmlns:a16="http://schemas.microsoft.com/office/drawing/2014/main" id="{71A1A931-7124-406E-9D3F-D614455928E2}"/>
              </a:ext>
            </a:extLst>
          </p:cNvPr>
          <p:cNvPicPr>
            <a:picLocks noChangeAspect="1"/>
          </p:cNvPicPr>
          <p:nvPr/>
        </p:nvPicPr>
        <p:blipFill>
          <a:blip r:embed="rId2"/>
          <a:stretch>
            <a:fillRect/>
          </a:stretch>
        </p:blipFill>
        <p:spPr>
          <a:xfrm>
            <a:off x="8777077" y="3458159"/>
            <a:ext cx="428627" cy="283681"/>
          </a:xfrm>
          <a:prstGeom prst="rect">
            <a:avLst/>
          </a:prstGeom>
        </p:spPr>
      </p:pic>
      <p:cxnSp>
        <p:nvCxnSpPr>
          <p:cNvPr id="52" name="Straight Arrow Connector 51">
            <a:extLst>
              <a:ext uri="{FF2B5EF4-FFF2-40B4-BE49-F238E27FC236}">
                <a16:creationId xmlns:a16="http://schemas.microsoft.com/office/drawing/2014/main" id="{2EB4CC1A-0820-4BE2-B952-6DA465B7164F}"/>
              </a:ext>
            </a:extLst>
          </p:cNvPr>
          <p:cNvCxnSpPr>
            <a:cxnSpLocks/>
          </p:cNvCxnSpPr>
          <p:nvPr/>
        </p:nvCxnSpPr>
        <p:spPr>
          <a:xfrm flipV="1">
            <a:off x="6188229" y="1986556"/>
            <a:ext cx="0" cy="687298"/>
          </a:xfrm>
          <a:prstGeom prst="straightConnector1">
            <a:avLst/>
          </a:prstGeom>
          <a:ln w="12700">
            <a:solidFill>
              <a:srgbClr val="C00000"/>
            </a:solidFill>
            <a:prstDash val="dash"/>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63E43ED-0C76-44C8-BEAA-7D709DCA0E48}"/>
              </a:ext>
            </a:extLst>
          </p:cNvPr>
          <p:cNvSpPr txBox="1"/>
          <p:nvPr/>
        </p:nvSpPr>
        <p:spPr>
          <a:xfrm>
            <a:off x="9624022" y="2277129"/>
            <a:ext cx="2443811" cy="461665"/>
          </a:xfrm>
          <a:prstGeom prst="rect">
            <a:avLst/>
          </a:prstGeom>
          <a:noFill/>
        </p:spPr>
        <p:txBody>
          <a:bodyPr wrap="none" rtlCol="0">
            <a:spAutoFit/>
          </a:bodyPr>
          <a:lstStyle>
            <a:defPPr>
              <a:defRPr lang="vi-VN"/>
            </a:defPPr>
            <a:lvl1pPr algn="ctr">
              <a:defRPr sz="1200">
                <a:solidFill>
                  <a:srgbClr val="FF0000"/>
                </a:solidFill>
                <a:effectLst>
                  <a:outerShdw blurRad="38100" dist="38100" dir="2700000" algn="tl">
                    <a:srgbClr val="000000">
                      <a:alpha val="43137"/>
                    </a:srgbClr>
                  </a:outerShdw>
                </a:effectLst>
              </a:defRPr>
            </a:lvl1pPr>
          </a:lstStyle>
          <a:p>
            <a:r>
              <a:rPr lang="en-US" dirty="0" err="1">
                <a:solidFill>
                  <a:schemeClr val="tx1"/>
                </a:solidFill>
              </a:rPr>
              <a:t>Cơ</a:t>
            </a:r>
            <a:r>
              <a:rPr lang="en-US" dirty="0">
                <a:solidFill>
                  <a:schemeClr val="tx1"/>
                </a:solidFill>
              </a:rPr>
              <a:t> </a:t>
            </a:r>
            <a:r>
              <a:rPr lang="en-US" err="1">
                <a:solidFill>
                  <a:schemeClr val="tx1"/>
                </a:solidFill>
              </a:rPr>
              <a:t>quan</a:t>
            </a:r>
            <a:r>
              <a:rPr lang="en-US">
                <a:solidFill>
                  <a:schemeClr val="tx1"/>
                </a:solidFill>
              </a:rPr>
              <a:t> </a:t>
            </a:r>
            <a:r>
              <a:rPr lang="en-US">
                <a:solidFill>
                  <a:srgbClr val="C00000"/>
                </a:solidFill>
              </a:rPr>
              <a:t>khai thác </a:t>
            </a:r>
            <a:r>
              <a:rPr lang="en-US">
                <a:solidFill>
                  <a:schemeClr val="tx1"/>
                </a:solidFill>
              </a:rPr>
              <a:t>dữ </a:t>
            </a:r>
            <a:r>
              <a:rPr lang="en-US" dirty="0" err="1">
                <a:solidFill>
                  <a:schemeClr val="tx1"/>
                </a:solidFill>
              </a:rPr>
              <a:t>liệu</a:t>
            </a:r>
            <a:r>
              <a:rPr lang="en-US" dirty="0">
                <a:solidFill>
                  <a:schemeClr val="tx1"/>
                </a:solidFill>
              </a:rPr>
              <a:t> (CQCQDL)</a:t>
            </a:r>
          </a:p>
          <a:p>
            <a:r>
              <a:rPr lang="en-US" dirty="0">
                <a:solidFill>
                  <a:schemeClr val="tx1"/>
                </a:solidFill>
              </a:rPr>
              <a:t>(</a:t>
            </a:r>
            <a:r>
              <a:rPr lang="en-US" dirty="0" err="1">
                <a:solidFill>
                  <a:schemeClr val="tx1"/>
                </a:solidFill>
              </a:rPr>
              <a:t>Các</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Nhà</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tại</a:t>
            </a:r>
            <a:r>
              <a:rPr lang="en-US" dirty="0">
                <a:solidFill>
                  <a:schemeClr val="tx1"/>
                </a:solidFill>
              </a:rPr>
              <a:t> TP</a:t>
            </a:r>
            <a:r>
              <a:rPr lang="en-US">
                <a:solidFill>
                  <a:schemeClr val="tx1"/>
                </a:solidFill>
              </a:rPr>
              <a:t>.HCM)</a:t>
            </a:r>
            <a:endParaRPr lang="vi-VN" dirty="0">
              <a:solidFill>
                <a:schemeClr val="tx1"/>
              </a:solidFill>
            </a:endParaRPr>
          </a:p>
        </p:txBody>
      </p:sp>
      <p:cxnSp>
        <p:nvCxnSpPr>
          <p:cNvPr id="63" name="Straight Arrow Connector 62">
            <a:extLst>
              <a:ext uri="{FF2B5EF4-FFF2-40B4-BE49-F238E27FC236}">
                <a16:creationId xmlns:a16="http://schemas.microsoft.com/office/drawing/2014/main" id="{F877F44F-2346-49AC-82B5-35D9789B9F41}"/>
              </a:ext>
            </a:extLst>
          </p:cNvPr>
          <p:cNvCxnSpPr>
            <a:cxnSpLocks/>
          </p:cNvCxnSpPr>
          <p:nvPr/>
        </p:nvCxnSpPr>
        <p:spPr>
          <a:xfrm>
            <a:off x="8578305" y="3399911"/>
            <a:ext cx="1119433" cy="0"/>
          </a:xfrm>
          <a:prstGeom prst="straightConnector1">
            <a:avLst/>
          </a:prstGeom>
          <a:ln w="12700">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4C7A8751-C22C-43B4-A367-815E2BB72CF5}"/>
              </a:ext>
            </a:extLst>
          </p:cNvPr>
          <p:cNvPicPr>
            <a:picLocks noChangeAspect="1"/>
          </p:cNvPicPr>
          <p:nvPr/>
        </p:nvPicPr>
        <p:blipFill>
          <a:blip r:embed="rId2"/>
          <a:stretch>
            <a:fillRect/>
          </a:stretch>
        </p:blipFill>
        <p:spPr>
          <a:xfrm>
            <a:off x="2944031" y="3806909"/>
            <a:ext cx="428627" cy="283681"/>
          </a:xfrm>
          <a:prstGeom prst="rect">
            <a:avLst/>
          </a:prstGeom>
        </p:spPr>
      </p:pic>
      <p:cxnSp>
        <p:nvCxnSpPr>
          <p:cNvPr id="66" name="Straight Arrow Connector 65">
            <a:extLst>
              <a:ext uri="{FF2B5EF4-FFF2-40B4-BE49-F238E27FC236}">
                <a16:creationId xmlns:a16="http://schemas.microsoft.com/office/drawing/2014/main" id="{F5704C4D-C42F-4AF7-B17E-186E0625D31E}"/>
              </a:ext>
            </a:extLst>
          </p:cNvPr>
          <p:cNvCxnSpPr>
            <a:cxnSpLocks/>
          </p:cNvCxnSpPr>
          <p:nvPr/>
        </p:nvCxnSpPr>
        <p:spPr>
          <a:xfrm flipV="1">
            <a:off x="10956603" y="1491761"/>
            <a:ext cx="0" cy="6327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A213FFB-8687-4FA8-A1C9-3F41525D7AE7}"/>
              </a:ext>
            </a:extLst>
          </p:cNvPr>
          <p:cNvCxnSpPr>
            <a:cxnSpLocks/>
          </p:cNvCxnSpPr>
          <p:nvPr/>
        </p:nvCxnSpPr>
        <p:spPr>
          <a:xfrm flipH="1">
            <a:off x="8707791" y="1484401"/>
            <a:ext cx="2248812" cy="1472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DB94802-B989-43F4-B6C5-A3F1BBCC8DB0}"/>
              </a:ext>
            </a:extLst>
          </p:cNvPr>
          <p:cNvSpPr txBox="1"/>
          <p:nvPr/>
        </p:nvSpPr>
        <p:spPr>
          <a:xfrm>
            <a:off x="8727185" y="1162603"/>
            <a:ext cx="2719745"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200" dirty="0" err="1">
                <a:solidFill>
                  <a:srgbClr val="002060"/>
                </a:solidFill>
              </a:rPr>
              <a:t>Tìm</a:t>
            </a:r>
            <a:r>
              <a:rPr lang="en-US" sz="1200" dirty="0">
                <a:solidFill>
                  <a:srgbClr val="002060"/>
                </a:solidFill>
              </a:rPr>
              <a:t> </a:t>
            </a:r>
            <a:r>
              <a:rPr lang="en-US" sz="1200" dirty="0" err="1">
                <a:solidFill>
                  <a:srgbClr val="002060"/>
                </a:solidFill>
              </a:rPr>
              <a:t>kiếm</a:t>
            </a:r>
            <a:r>
              <a:rPr lang="en-US" sz="1200" dirty="0">
                <a:solidFill>
                  <a:srgbClr val="002060"/>
                </a:solidFill>
              </a:rPr>
              <a:t>, </a:t>
            </a:r>
            <a:r>
              <a:rPr lang="en-US" sz="1200" err="1">
                <a:solidFill>
                  <a:srgbClr val="002060"/>
                </a:solidFill>
              </a:rPr>
              <a:t>khám</a:t>
            </a:r>
            <a:r>
              <a:rPr lang="en-US" sz="1200">
                <a:solidFill>
                  <a:srgbClr val="002060"/>
                </a:solidFill>
              </a:rPr>
              <a:t> phá, tìm hiểu về dữ liệu</a:t>
            </a:r>
            <a:endParaRPr lang="vi-VN" sz="1200" dirty="0">
              <a:solidFill>
                <a:srgbClr val="002060"/>
              </a:solidFill>
            </a:endParaRPr>
          </a:p>
        </p:txBody>
      </p:sp>
      <p:sp>
        <p:nvSpPr>
          <p:cNvPr id="75" name="TextBox 74">
            <a:extLst>
              <a:ext uri="{FF2B5EF4-FFF2-40B4-BE49-F238E27FC236}">
                <a16:creationId xmlns:a16="http://schemas.microsoft.com/office/drawing/2014/main" id="{1BF8C281-5007-4642-A592-113193C05D1A}"/>
              </a:ext>
            </a:extLst>
          </p:cNvPr>
          <p:cNvSpPr txBox="1"/>
          <p:nvPr/>
        </p:nvSpPr>
        <p:spPr>
          <a:xfrm>
            <a:off x="8588991" y="2763063"/>
            <a:ext cx="97920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err="1">
                <a:solidFill>
                  <a:srgbClr val="002060"/>
                </a:solidFill>
              </a:rPr>
              <a:t>Kết</a:t>
            </a:r>
            <a:r>
              <a:rPr lang="en-US" sz="1200">
                <a:solidFill>
                  <a:srgbClr val="002060"/>
                </a:solidFill>
              </a:rPr>
              <a:t> nối</a:t>
            </a:r>
          </a:p>
          <a:p>
            <a:pPr marL="171450" indent="-171450">
              <a:buFont typeface="Arial" panose="020B0604020202020204" pitchFamily="34" charset="0"/>
              <a:buChar char="•"/>
            </a:pPr>
            <a:r>
              <a:rPr lang="en-US" sz="1200">
                <a:solidFill>
                  <a:srgbClr val="002060"/>
                </a:solidFill>
              </a:rPr>
              <a:t>truy cập</a:t>
            </a:r>
          </a:p>
          <a:p>
            <a:pPr marL="171450" indent="-171450">
              <a:buFont typeface="Arial" panose="020B0604020202020204" pitchFamily="34" charset="0"/>
              <a:buChar char="•"/>
            </a:pPr>
            <a:r>
              <a:rPr lang="en-US" sz="1200" b="1">
                <a:solidFill>
                  <a:srgbClr val="002060"/>
                </a:solidFill>
              </a:rPr>
              <a:t>Khai thác</a:t>
            </a:r>
          </a:p>
        </p:txBody>
      </p:sp>
      <p:sp>
        <p:nvSpPr>
          <p:cNvPr id="84" name="TextBox 83">
            <a:extLst>
              <a:ext uri="{FF2B5EF4-FFF2-40B4-BE49-F238E27FC236}">
                <a16:creationId xmlns:a16="http://schemas.microsoft.com/office/drawing/2014/main" id="{BA50AF6E-A65D-4780-8B18-6094129CA97E}"/>
              </a:ext>
            </a:extLst>
          </p:cNvPr>
          <p:cNvSpPr txBox="1"/>
          <p:nvPr/>
        </p:nvSpPr>
        <p:spPr>
          <a:xfrm>
            <a:off x="2761151" y="3095063"/>
            <a:ext cx="103118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err="1">
                <a:solidFill>
                  <a:srgbClr val="002060"/>
                </a:solidFill>
              </a:rPr>
              <a:t>Kết</a:t>
            </a:r>
            <a:r>
              <a:rPr lang="en-US" sz="1200">
                <a:solidFill>
                  <a:srgbClr val="002060"/>
                </a:solidFill>
              </a:rPr>
              <a:t> nối </a:t>
            </a:r>
          </a:p>
          <a:p>
            <a:pPr marL="171450" indent="-171450">
              <a:buFont typeface="Arial" panose="020B0604020202020204" pitchFamily="34" charset="0"/>
              <a:buChar char="•"/>
            </a:pPr>
            <a:r>
              <a:rPr lang="en-US" sz="1200">
                <a:solidFill>
                  <a:srgbClr val="002060"/>
                </a:solidFill>
              </a:rPr>
              <a:t>truy cập</a:t>
            </a:r>
          </a:p>
          <a:p>
            <a:pPr marL="171450" indent="-171450">
              <a:buFont typeface="Arial" panose="020B0604020202020204" pitchFamily="34" charset="0"/>
              <a:buChar char="•"/>
            </a:pPr>
            <a:r>
              <a:rPr lang="en-US" sz="1200">
                <a:solidFill>
                  <a:srgbClr val="002060"/>
                </a:solidFill>
                <a:effectLst>
                  <a:outerShdw blurRad="38100" dist="38100" dir="2700000" algn="tl">
                    <a:srgbClr val="000000">
                      <a:alpha val="43137"/>
                    </a:srgbClr>
                  </a:outerShdw>
                </a:effectLst>
              </a:rPr>
              <a:t>Tích hợp</a:t>
            </a:r>
            <a:endParaRPr lang="vi-VN" sz="1200" dirty="0">
              <a:solidFill>
                <a:srgbClr val="002060"/>
              </a:solidFill>
              <a:effectLst>
                <a:outerShdw blurRad="38100" dist="38100" dir="2700000" algn="tl">
                  <a:srgbClr val="000000">
                    <a:alpha val="43137"/>
                  </a:srgbClr>
                </a:outerShdw>
              </a:effectLst>
            </a:endParaRPr>
          </a:p>
        </p:txBody>
      </p:sp>
      <p:pic>
        <p:nvPicPr>
          <p:cNvPr id="32" name="Picture 31">
            <a:extLst>
              <a:ext uri="{FF2B5EF4-FFF2-40B4-BE49-F238E27FC236}">
                <a16:creationId xmlns:a16="http://schemas.microsoft.com/office/drawing/2014/main" id="{E256F806-4935-4241-B223-939D20ADE64D}"/>
              </a:ext>
            </a:extLst>
          </p:cNvPr>
          <p:cNvPicPr>
            <a:picLocks noChangeAspect="1"/>
          </p:cNvPicPr>
          <p:nvPr/>
        </p:nvPicPr>
        <p:blipFill>
          <a:blip r:embed="rId3"/>
          <a:stretch>
            <a:fillRect/>
          </a:stretch>
        </p:blipFill>
        <p:spPr>
          <a:xfrm>
            <a:off x="5206772" y="3510414"/>
            <a:ext cx="2028844" cy="717268"/>
          </a:xfrm>
          <a:prstGeom prst="rect">
            <a:avLst/>
          </a:prstGeom>
          <a:ln>
            <a:solidFill>
              <a:schemeClr val="accent1"/>
            </a:solidFill>
          </a:ln>
          <a:effectLst>
            <a:outerShdw blurRad="50800" dist="38100" dir="2700000" algn="tl" rotWithShape="0">
              <a:prstClr val="black">
                <a:alpha val="40000"/>
              </a:prstClr>
            </a:outerShdw>
          </a:effectLst>
        </p:spPr>
      </p:pic>
      <p:sp>
        <p:nvSpPr>
          <p:cNvPr id="34" name="Rectangle 33">
            <a:extLst>
              <a:ext uri="{FF2B5EF4-FFF2-40B4-BE49-F238E27FC236}">
                <a16:creationId xmlns:a16="http://schemas.microsoft.com/office/drawing/2014/main" id="{A96569DF-D64A-4447-8E11-0EBAE729480B}"/>
              </a:ext>
            </a:extLst>
          </p:cNvPr>
          <p:cNvSpPr/>
          <p:nvPr/>
        </p:nvSpPr>
        <p:spPr>
          <a:xfrm rot="5400000">
            <a:off x="1326197" y="3702521"/>
            <a:ext cx="2174958" cy="238493"/>
          </a:xfrm>
          <a:prstGeom prst="rect">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APIs, Datasets, OWS</a:t>
            </a:r>
          </a:p>
        </p:txBody>
      </p:sp>
      <p:sp>
        <p:nvSpPr>
          <p:cNvPr id="85" name="Rectangle 84">
            <a:extLst>
              <a:ext uri="{FF2B5EF4-FFF2-40B4-BE49-F238E27FC236}">
                <a16:creationId xmlns:a16="http://schemas.microsoft.com/office/drawing/2014/main" id="{EAEAF872-143E-49A6-8229-E987630B131D}"/>
              </a:ext>
            </a:extLst>
          </p:cNvPr>
          <p:cNvSpPr/>
          <p:nvPr/>
        </p:nvSpPr>
        <p:spPr>
          <a:xfrm rot="5400000">
            <a:off x="7237101" y="3719827"/>
            <a:ext cx="2189166" cy="238493"/>
          </a:xfrm>
          <a:prstGeom prst="rect">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APIs, Datasets, OWS</a:t>
            </a:r>
          </a:p>
        </p:txBody>
      </p:sp>
      <p:sp>
        <p:nvSpPr>
          <p:cNvPr id="35" name="Rectangle 34">
            <a:extLst>
              <a:ext uri="{FF2B5EF4-FFF2-40B4-BE49-F238E27FC236}">
                <a16:creationId xmlns:a16="http://schemas.microsoft.com/office/drawing/2014/main" id="{2967B6E9-A394-4AF7-BCC9-EB0C4EF42FC4}"/>
              </a:ext>
            </a:extLst>
          </p:cNvPr>
          <p:cNvSpPr/>
          <p:nvPr/>
        </p:nvSpPr>
        <p:spPr>
          <a:xfrm>
            <a:off x="9772927" y="4212463"/>
            <a:ext cx="2175948" cy="554881"/>
          </a:xfrm>
          <a:prstGeom prst="rect">
            <a:avLst/>
          </a:prstGeom>
          <a:solidFill>
            <a:schemeClr val="bg1"/>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effectLst>
                  <a:outerShdw blurRad="38100" dist="38100" dir="2700000" algn="tl">
                    <a:srgbClr val="000000">
                      <a:alpha val="43137"/>
                    </a:srgbClr>
                  </a:outerShdw>
                </a:effectLst>
              </a:rPr>
              <a:t>Các</a:t>
            </a:r>
            <a:r>
              <a:rPr lang="en-US" sz="1200" dirty="0">
                <a:solidFill>
                  <a:schemeClr val="tx1"/>
                </a:solidFill>
                <a:effectLst>
                  <a:outerShdw blurRad="38100" dist="38100" dir="2700000" algn="tl">
                    <a:srgbClr val="000000">
                      <a:alpha val="43137"/>
                    </a:srgbClr>
                  </a:outerShdw>
                </a:effectLst>
              </a:rPr>
              <a:t> </a:t>
            </a:r>
            <a:r>
              <a:rPr lang="en-US" sz="1200" dirty="0" err="1">
                <a:solidFill>
                  <a:schemeClr val="tx1"/>
                </a:solidFill>
                <a:effectLst>
                  <a:outerShdw blurRad="38100" dist="38100" dir="2700000" algn="tl">
                    <a:srgbClr val="000000">
                      <a:alpha val="43137"/>
                    </a:srgbClr>
                  </a:outerShdw>
                </a:effectLst>
              </a:rPr>
              <a:t>ứng</a:t>
            </a:r>
            <a:r>
              <a:rPr lang="en-US" sz="1200" dirty="0">
                <a:solidFill>
                  <a:schemeClr val="tx1"/>
                </a:solidFill>
                <a:effectLst>
                  <a:outerShdw blurRad="38100" dist="38100" dir="2700000" algn="tl">
                    <a:srgbClr val="000000">
                      <a:alpha val="43137"/>
                    </a:srgbClr>
                  </a:outerShdw>
                </a:effectLst>
              </a:rPr>
              <a:t> </a:t>
            </a:r>
            <a:r>
              <a:rPr lang="en-US" sz="1200" dirty="0" err="1">
                <a:solidFill>
                  <a:schemeClr val="tx1"/>
                </a:solidFill>
                <a:effectLst>
                  <a:outerShdw blurRad="38100" dist="38100" dir="2700000" algn="tl">
                    <a:srgbClr val="000000">
                      <a:alpha val="43137"/>
                    </a:srgbClr>
                  </a:outerShdw>
                </a:effectLst>
              </a:rPr>
              <a:t>dụng</a:t>
            </a:r>
            <a:r>
              <a:rPr lang="en-US" sz="1200" dirty="0">
                <a:solidFill>
                  <a:schemeClr val="tx1"/>
                </a:solidFill>
                <a:effectLst>
                  <a:outerShdw blurRad="38100" dist="38100" dir="2700000" algn="tl">
                    <a:srgbClr val="000000">
                      <a:alpha val="43137"/>
                    </a:srgbClr>
                  </a:outerShdw>
                </a:effectLst>
              </a:rPr>
              <a:t>, </a:t>
            </a:r>
            <a:r>
              <a:rPr lang="en-US" sz="1200" dirty="0" err="1">
                <a:solidFill>
                  <a:schemeClr val="tx1"/>
                </a:solidFill>
                <a:effectLst>
                  <a:outerShdw blurRad="38100" dist="38100" dir="2700000" algn="tl">
                    <a:srgbClr val="000000">
                      <a:alpha val="43137"/>
                    </a:srgbClr>
                  </a:outerShdw>
                </a:effectLst>
              </a:rPr>
              <a:t>hệ</a:t>
            </a:r>
            <a:r>
              <a:rPr lang="en-US" sz="1200" dirty="0">
                <a:solidFill>
                  <a:schemeClr val="tx1"/>
                </a:solidFill>
                <a:effectLst>
                  <a:outerShdw blurRad="38100" dist="38100" dir="2700000" algn="tl">
                    <a:srgbClr val="000000">
                      <a:alpha val="43137"/>
                    </a:srgbClr>
                  </a:outerShdw>
                </a:effectLst>
              </a:rPr>
              <a:t> </a:t>
            </a:r>
            <a:r>
              <a:rPr lang="en-US" sz="1200" dirty="0" err="1">
                <a:solidFill>
                  <a:schemeClr val="tx1"/>
                </a:solidFill>
                <a:effectLst>
                  <a:outerShdw blurRad="38100" dist="38100" dir="2700000" algn="tl">
                    <a:srgbClr val="000000">
                      <a:alpha val="43137"/>
                    </a:srgbClr>
                  </a:outerShdw>
                </a:effectLst>
              </a:rPr>
              <a:t>thống</a:t>
            </a:r>
            <a:r>
              <a:rPr lang="en-US" sz="1200" dirty="0">
                <a:solidFill>
                  <a:schemeClr val="tx1"/>
                </a:solidFill>
                <a:effectLst>
                  <a:outerShdw blurRad="38100" dist="38100" dir="2700000" algn="tl">
                    <a:srgbClr val="000000">
                      <a:alpha val="43137"/>
                    </a:srgbClr>
                  </a:outerShdw>
                </a:effectLst>
              </a:rPr>
              <a:t>, …</a:t>
            </a:r>
            <a:endParaRPr lang="vi-VN" sz="1200" dirty="0">
              <a:solidFill>
                <a:schemeClr val="tx1"/>
              </a:solidFill>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56838571-B4EF-4A4D-AEA6-68F6586893B4}"/>
              </a:ext>
            </a:extLst>
          </p:cNvPr>
          <p:cNvSpPr txBox="1"/>
          <p:nvPr/>
        </p:nvSpPr>
        <p:spPr>
          <a:xfrm>
            <a:off x="9892840" y="3736862"/>
            <a:ext cx="1853714" cy="461665"/>
          </a:xfrm>
          <a:prstGeom prst="rect">
            <a:avLst/>
          </a:prstGeom>
          <a:noFill/>
        </p:spPr>
        <p:txBody>
          <a:bodyPr wrap="none" rtlCol="0">
            <a:spAutoFit/>
          </a:bodyPr>
          <a:lstStyle>
            <a:defPPr>
              <a:defRPr lang="vi-VN"/>
            </a:defPPr>
            <a:lvl1pPr algn="ctr">
              <a:defRPr sz="1200">
                <a:solidFill>
                  <a:srgbClr val="FF0000"/>
                </a:solidFill>
                <a:effectLst>
                  <a:outerShdw blurRad="38100" dist="38100" dir="2700000" algn="tl">
                    <a:srgbClr val="000000">
                      <a:alpha val="43137"/>
                    </a:srgbClr>
                  </a:outerShdw>
                </a:effectLst>
              </a:defRPr>
            </a:lvl1pPr>
          </a:lstStyle>
          <a:p>
            <a:r>
              <a:rPr lang="en-US" dirty="0" err="1">
                <a:solidFill>
                  <a:schemeClr val="tx1"/>
                </a:solidFill>
              </a:rPr>
              <a:t>Cộng</a:t>
            </a:r>
            <a:r>
              <a:rPr lang="en-US" dirty="0">
                <a:solidFill>
                  <a:schemeClr val="tx1"/>
                </a:solidFill>
              </a:rPr>
              <a:t> </a:t>
            </a:r>
            <a:r>
              <a:rPr lang="en-US" dirty="0" err="1">
                <a:solidFill>
                  <a:schemeClr val="tx1"/>
                </a:solidFill>
              </a:rPr>
              <a:t>đồng</a:t>
            </a:r>
            <a:endParaRPr lang="en-US" dirty="0">
              <a:solidFill>
                <a:schemeClr val="tx1"/>
              </a:solidFill>
            </a:endParaRPr>
          </a:p>
          <a:p>
            <a:r>
              <a:rPr lang="en-US" dirty="0">
                <a:solidFill>
                  <a:schemeClr val="tx1"/>
                </a:solidFill>
              </a:rPr>
              <a:t>(</a:t>
            </a:r>
            <a:r>
              <a:rPr lang="en-US" dirty="0" err="1">
                <a:solidFill>
                  <a:schemeClr val="tx1"/>
                </a:solidFill>
              </a:rPr>
              <a:t>Doanh</a:t>
            </a:r>
            <a:r>
              <a:rPr lang="en-US" dirty="0">
                <a:solidFill>
                  <a:schemeClr val="tx1"/>
                </a:solidFill>
              </a:rPr>
              <a:t> </a:t>
            </a:r>
            <a:r>
              <a:rPr lang="en-US" dirty="0" err="1">
                <a:solidFill>
                  <a:schemeClr val="tx1"/>
                </a:solidFill>
              </a:rPr>
              <a:t>nghiệp</a:t>
            </a:r>
            <a:r>
              <a:rPr lang="en-US" dirty="0">
                <a:solidFill>
                  <a:schemeClr val="tx1"/>
                </a:solidFill>
              </a:rPr>
              <a:t>, </a:t>
            </a:r>
            <a:r>
              <a:rPr lang="en-US" dirty="0" err="1">
                <a:solidFill>
                  <a:schemeClr val="tx1"/>
                </a:solidFill>
              </a:rPr>
              <a:t>cá</a:t>
            </a:r>
            <a:r>
              <a:rPr lang="en-US" dirty="0">
                <a:solidFill>
                  <a:schemeClr val="tx1"/>
                </a:solidFill>
              </a:rPr>
              <a:t> </a:t>
            </a:r>
            <a:r>
              <a:rPr lang="en-US" dirty="0" err="1">
                <a:solidFill>
                  <a:schemeClr val="tx1"/>
                </a:solidFill>
              </a:rPr>
              <a:t>nhân</a:t>
            </a:r>
            <a:r>
              <a:rPr lang="en-US" dirty="0">
                <a:solidFill>
                  <a:schemeClr val="tx1"/>
                </a:solidFill>
              </a:rPr>
              <a:t>,…)</a:t>
            </a:r>
            <a:endParaRPr lang="vi-VN" dirty="0">
              <a:solidFill>
                <a:schemeClr val="tx1"/>
              </a:solidFill>
            </a:endParaRPr>
          </a:p>
        </p:txBody>
      </p:sp>
      <p:pic>
        <p:nvPicPr>
          <p:cNvPr id="37" name="Picture 36">
            <a:extLst>
              <a:ext uri="{FF2B5EF4-FFF2-40B4-BE49-F238E27FC236}">
                <a16:creationId xmlns:a16="http://schemas.microsoft.com/office/drawing/2014/main" id="{0AB3B735-F4F7-491F-87F3-D2DFE305A7BD}"/>
              </a:ext>
            </a:extLst>
          </p:cNvPr>
          <p:cNvPicPr>
            <a:picLocks noChangeAspect="1"/>
          </p:cNvPicPr>
          <p:nvPr/>
        </p:nvPicPr>
        <p:blipFill>
          <a:blip r:embed="rId2"/>
          <a:stretch>
            <a:fillRect/>
          </a:stretch>
        </p:blipFill>
        <p:spPr>
          <a:xfrm>
            <a:off x="8795462" y="4534686"/>
            <a:ext cx="428627" cy="283681"/>
          </a:xfrm>
          <a:prstGeom prst="rect">
            <a:avLst/>
          </a:prstGeom>
        </p:spPr>
      </p:pic>
      <p:cxnSp>
        <p:nvCxnSpPr>
          <p:cNvPr id="38" name="Straight Arrow Connector 37">
            <a:extLst>
              <a:ext uri="{FF2B5EF4-FFF2-40B4-BE49-F238E27FC236}">
                <a16:creationId xmlns:a16="http://schemas.microsoft.com/office/drawing/2014/main" id="{BDCAE02B-9E54-4427-A211-24B12CAF4DFA}"/>
              </a:ext>
            </a:extLst>
          </p:cNvPr>
          <p:cNvCxnSpPr>
            <a:cxnSpLocks/>
          </p:cNvCxnSpPr>
          <p:nvPr/>
        </p:nvCxnSpPr>
        <p:spPr>
          <a:xfrm>
            <a:off x="8578305" y="4491821"/>
            <a:ext cx="1119433" cy="0"/>
          </a:xfrm>
          <a:prstGeom prst="straightConnector1">
            <a:avLst/>
          </a:prstGeom>
          <a:ln w="12700">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00649E9-19E6-4EF2-AB33-1CA87DA1E4C7}"/>
              </a:ext>
            </a:extLst>
          </p:cNvPr>
          <p:cNvSpPr txBox="1"/>
          <p:nvPr/>
        </p:nvSpPr>
        <p:spPr>
          <a:xfrm>
            <a:off x="509169" y="4974828"/>
            <a:ext cx="2028921" cy="323165"/>
          </a:xfrm>
          <a:prstGeom prst="rect">
            <a:avLst/>
          </a:prstGeom>
          <a:solidFill>
            <a:schemeClr val="bg1"/>
          </a:solidFill>
          <a:ln>
            <a:noFill/>
          </a:ln>
          <a:effectLst/>
        </p:spPr>
        <p:txBody>
          <a:bodyPr wrap="square">
            <a:spAutoFit/>
          </a:bodyPr>
          <a:lstStyle/>
          <a:p>
            <a:pPr algn="ctr"/>
            <a:r>
              <a:rPr lang="en-US" sz="150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 Nhà cung cấp dữ liệu</a:t>
            </a:r>
            <a:endParaRPr lang="en-US" sz="1500" dirty="0">
              <a:solidFill>
                <a:srgbClr val="C00000"/>
              </a:solidFill>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D28236F8-E371-47B6-A5DF-EDD6CF6C9DEF}"/>
              </a:ext>
            </a:extLst>
          </p:cNvPr>
          <p:cNvSpPr txBox="1"/>
          <p:nvPr/>
        </p:nvSpPr>
        <p:spPr>
          <a:xfrm>
            <a:off x="10060635" y="4852906"/>
            <a:ext cx="1685919" cy="553998"/>
          </a:xfrm>
          <a:prstGeom prst="rect">
            <a:avLst/>
          </a:prstGeom>
          <a:solidFill>
            <a:schemeClr val="bg1"/>
          </a:solidFill>
          <a:ln>
            <a:noFill/>
          </a:ln>
          <a:effectLst/>
        </p:spPr>
        <p:txBody>
          <a:bodyPr wrap="square">
            <a:spAutoFit/>
          </a:bodyPr>
          <a:lstStyle>
            <a:defPPr>
              <a:defRPr lang="vi-VN"/>
            </a:defPPr>
            <a:lvl1pPr algn="ctr">
              <a:defRPr sz="150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defRPr>
            </a:lvl1pPr>
          </a:lstStyle>
          <a:p>
            <a:r>
              <a:rPr lang="en-US"/>
              <a:t>e. Khách hàng </a:t>
            </a:r>
          </a:p>
          <a:p>
            <a:r>
              <a:rPr lang="en-US"/>
              <a:t>khai thác dữ liệu</a:t>
            </a:r>
            <a:endParaRPr lang="en-US" dirty="0"/>
          </a:p>
        </p:txBody>
      </p:sp>
      <p:sp>
        <p:nvSpPr>
          <p:cNvPr id="9" name="Rectangle 8">
            <a:extLst>
              <a:ext uri="{FF2B5EF4-FFF2-40B4-BE49-F238E27FC236}">
                <a16:creationId xmlns:a16="http://schemas.microsoft.com/office/drawing/2014/main" id="{F587152B-2F76-4AFD-9355-E85E9CEB2850}"/>
              </a:ext>
            </a:extLst>
          </p:cNvPr>
          <p:cNvSpPr/>
          <p:nvPr/>
        </p:nvSpPr>
        <p:spPr>
          <a:xfrm>
            <a:off x="522413" y="5514024"/>
            <a:ext cx="11485731" cy="35187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 Công nghệ và các tiêu chuẩn kỹ thuật cơ bản được áp dụng</a:t>
            </a:r>
            <a:endParaRPr lang="en-US" sz="1600" dirty="0">
              <a:solidFill>
                <a:srgbClr val="C00000"/>
              </a:solidFill>
              <a:effectLst>
                <a:outerShdw blurRad="38100" dist="38100" dir="2700000" algn="tl">
                  <a:srgbClr val="000000">
                    <a:alpha val="43137"/>
                  </a:srgbClr>
                </a:outerShdw>
              </a:effectLst>
            </a:endParaRPr>
          </a:p>
        </p:txBody>
      </p:sp>
      <p:sp>
        <p:nvSpPr>
          <p:cNvPr id="43" name="Rectangle 42">
            <a:extLst>
              <a:ext uri="{FF2B5EF4-FFF2-40B4-BE49-F238E27FC236}">
                <a16:creationId xmlns:a16="http://schemas.microsoft.com/office/drawing/2014/main" id="{07441DBF-FA52-4B5A-80A1-3C8B282422BD}"/>
              </a:ext>
            </a:extLst>
          </p:cNvPr>
          <p:cNvSpPr/>
          <p:nvPr/>
        </p:nvSpPr>
        <p:spPr>
          <a:xfrm>
            <a:off x="522414" y="5897690"/>
            <a:ext cx="11485730" cy="35187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effectLst>
                  <a:outerShdw blurRad="38100" dist="38100" dir="2700000" algn="tl">
                    <a:srgbClr val="000000">
                      <a:alpha val="43137"/>
                    </a:srgbClr>
                  </a:outerShdw>
                </a:effectLst>
              </a:rPr>
              <a:t>QUY CHẾ QUẢN LÝ VẬN HÀNH VÀ CÁC QUY ĐỊNH KHÁC</a:t>
            </a:r>
          </a:p>
        </p:txBody>
      </p:sp>
      <p:pic>
        <p:nvPicPr>
          <p:cNvPr id="44" name="Picture 43">
            <a:extLst>
              <a:ext uri="{FF2B5EF4-FFF2-40B4-BE49-F238E27FC236}">
                <a16:creationId xmlns:a16="http://schemas.microsoft.com/office/drawing/2014/main" id="{0067BA92-5B02-4983-913B-D217993C56F8}"/>
              </a:ext>
            </a:extLst>
          </p:cNvPr>
          <p:cNvPicPr>
            <a:picLocks noChangeAspect="1"/>
          </p:cNvPicPr>
          <p:nvPr/>
        </p:nvPicPr>
        <p:blipFill>
          <a:blip r:embed="rId3"/>
          <a:stretch>
            <a:fillRect/>
          </a:stretch>
        </p:blipFill>
        <p:spPr>
          <a:xfrm>
            <a:off x="5435889" y="3639411"/>
            <a:ext cx="2028844" cy="717268"/>
          </a:xfrm>
          <a:prstGeom prst="rect">
            <a:avLst/>
          </a:prstGeom>
          <a:ln>
            <a:solidFill>
              <a:schemeClr val="accent1"/>
            </a:solidFill>
          </a:ln>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767F753F-2ECF-40CF-BF68-92638B9D8CC4}"/>
              </a:ext>
            </a:extLst>
          </p:cNvPr>
          <p:cNvPicPr>
            <a:picLocks noChangeAspect="1"/>
          </p:cNvPicPr>
          <p:nvPr/>
        </p:nvPicPr>
        <p:blipFill>
          <a:blip r:embed="rId3"/>
          <a:stretch>
            <a:fillRect/>
          </a:stretch>
        </p:blipFill>
        <p:spPr>
          <a:xfrm>
            <a:off x="5628181" y="3807963"/>
            <a:ext cx="2028844" cy="717268"/>
          </a:xfrm>
          <a:prstGeom prst="rect">
            <a:avLst/>
          </a:prstGeom>
          <a:ln>
            <a:solidFill>
              <a:schemeClr val="accent1"/>
            </a:solidFill>
          </a:ln>
          <a:effectLst>
            <a:outerShdw blurRad="50800" dist="38100" dir="2700000" algn="tl" rotWithShape="0">
              <a:prstClr val="black">
                <a:alpha val="40000"/>
              </a:prstClr>
            </a:outerShdw>
          </a:effectLst>
        </p:spPr>
      </p:pic>
      <p:sp>
        <p:nvSpPr>
          <p:cNvPr id="47" name="TextBox 46">
            <a:extLst>
              <a:ext uri="{FF2B5EF4-FFF2-40B4-BE49-F238E27FC236}">
                <a16:creationId xmlns:a16="http://schemas.microsoft.com/office/drawing/2014/main" id="{FEF1EF74-BC73-4E62-8B27-02E448029A48}"/>
              </a:ext>
            </a:extLst>
          </p:cNvPr>
          <p:cNvSpPr txBox="1"/>
          <p:nvPr/>
        </p:nvSpPr>
        <p:spPr>
          <a:xfrm>
            <a:off x="4757075" y="4214876"/>
            <a:ext cx="919911" cy="246221"/>
          </a:xfrm>
          <a:prstGeom prst="rect">
            <a:avLst/>
          </a:prstGeom>
          <a:solidFill>
            <a:schemeClr val="bg1"/>
          </a:solidFill>
          <a:ln>
            <a:solidFill>
              <a:schemeClr val="accent1">
                <a:lumMod val="75000"/>
              </a:schemeClr>
            </a:solidFill>
          </a:ln>
        </p:spPr>
        <p:txBody>
          <a:bodyPr wrap="square">
            <a:spAutoFit/>
          </a:bodyPr>
          <a:lstStyle/>
          <a:p>
            <a:pPr algn="ctr"/>
            <a:r>
              <a:rPr lang="en-US" sz="1000">
                <a:effectLst>
                  <a:outerShdw blurRad="38100" dist="38100" dir="2700000" algn="tl">
                    <a:srgbClr val="000000">
                      <a:alpha val="43137"/>
                    </a:srgbClr>
                  </a:outerShdw>
                </a:effectLst>
              </a:rPr>
              <a:t>CQCQDL … n</a:t>
            </a:r>
            <a:endParaRPr lang="en-US" sz="1000" dirty="0">
              <a:effectLst>
                <a:outerShdw blurRad="38100" dist="38100" dir="2700000" algn="tl">
                  <a:srgbClr val="000000">
                    <a:alpha val="43137"/>
                  </a:srgbClr>
                </a:outerShdw>
              </a:effectLst>
            </a:endParaRPr>
          </a:p>
        </p:txBody>
      </p:sp>
      <p:sp>
        <p:nvSpPr>
          <p:cNvPr id="48" name="TextBox 47">
            <a:extLst>
              <a:ext uri="{FF2B5EF4-FFF2-40B4-BE49-F238E27FC236}">
                <a16:creationId xmlns:a16="http://schemas.microsoft.com/office/drawing/2014/main" id="{C9330E02-3AFE-48AD-8873-84B1C1BEE597}"/>
              </a:ext>
            </a:extLst>
          </p:cNvPr>
          <p:cNvSpPr txBox="1"/>
          <p:nvPr/>
        </p:nvSpPr>
        <p:spPr>
          <a:xfrm>
            <a:off x="4377189" y="3539488"/>
            <a:ext cx="919911" cy="246221"/>
          </a:xfrm>
          <a:prstGeom prst="rect">
            <a:avLst/>
          </a:prstGeom>
          <a:solidFill>
            <a:schemeClr val="bg1"/>
          </a:solidFill>
          <a:ln>
            <a:solidFill>
              <a:schemeClr val="accent1">
                <a:lumMod val="75000"/>
              </a:schemeClr>
            </a:solidFill>
          </a:ln>
        </p:spPr>
        <p:txBody>
          <a:bodyPr wrap="square">
            <a:spAutoFit/>
          </a:bodyPr>
          <a:lstStyle/>
          <a:p>
            <a:pPr algn="ctr"/>
            <a:r>
              <a:rPr lang="en-US" sz="1000" dirty="0">
                <a:effectLst>
                  <a:outerShdw blurRad="38100" dist="38100" dir="2700000" algn="tl">
                    <a:srgbClr val="000000">
                      <a:alpha val="43137"/>
                    </a:srgbClr>
                  </a:outerShdw>
                </a:effectLst>
              </a:rPr>
              <a:t>CQCQDL 1</a:t>
            </a:r>
          </a:p>
        </p:txBody>
      </p:sp>
      <p:sp>
        <p:nvSpPr>
          <p:cNvPr id="49" name="TextBox 48">
            <a:extLst>
              <a:ext uri="{FF2B5EF4-FFF2-40B4-BE49-F238E27FC236}">
                <a16:creationId xmlns:a16="http://schemas.microsoft.com/office/drawing/2014/main" id="{107E13C4-0984-473D-8C42-56931AD9F0FC}"/>
              </a:ext>
            </a:extLst>
          </p:cNvPr>
          <p:cNvSpPr txBox="1"/>
          <p:nvPr/>
        </p:nvSpPr>
        <p:spPr>
          <a:xfrm>
            <a:off x="4593711" y="3876412"/>
            <a:ext cx="919911" cy="246221"/>
          </a:xfrm>
          <a:prstGeom prst="rect">
            <a:avLst/>
          </a:prstGeom>
          <a:solidFill>
            <a:schemeClr val="bg1"/>
          </a:solidFill>
          <a:ln>
            <a:solidFill>
              <a:schemeClr val="accent1">
                <a:lumMod val="75000"/>
              </a:schemeClr>
            </a:solidFill>
          </a:ln>
        </p:spPr>
        <p:txBody>
          <a:bodyPr wrap="square">
            <a:spAutoFit/>
          </a:bodyPr>
          <a:lstStyle/>
          <a:p>
            <a:pPr algn="ctr"/>
            <a:r>
              <a:rPr lang="en-US" sz="1000" dirty="0">
                <a:effectLst>
                  <a:outerShdw blurRad="38100" dist="38100" dir="2700000" algn="tl">
                    <a:srgbClr val="000000">
                      <a:alpha val="43137"/>
                    </a:srgbClr>
                  </a:outerShdw>
                </a:effectLst>
              </a:rPr>
              <a:t>CQCQDL 2</a:t>
            </a:r>
          </a:p>
        </p:txBody>
      </p:sp>
      <p:sp>
        <p:nvSpPr>
          <p:cNvPr id="46" name="TextBox 45">
            <a:extLst>
              <a:ext uri="{FF2B5EF4-FFF2-40B4-BE49-F238E27FC236}">
                <a16:creationId xmlns:a16="http://schemas.microsoft.com/office/drawing/2014/main" id="{BEEF5634-E9F4-40CC-9B61-141854B72BE8}"/>
              </a:ext>
            </a:extLst>
          </p:cNvPr>
          <p:cNvSpPr txBox="1"/>
          <p:nvPr/>
        </p:nvSpPr>
        <p:spPr>
          <a:xfrm>
            <a:off x="522415" y="156687"/>
            <a:ext cx="11147170" cy="369332"/>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US" sz="1800">
                <a:solidFill>
                  <a:srgbClr val="C00000"/>
                </a:solidFill>
                <a:effectLst>
                  <a:outerShdw blurRad="38100" dist="38100" dir="2700000" algn="tl">
                    <a:srgbClr val="000000">
                      <a:alpha val="43137"/>
                    </a:srgbClr>
                  </a:outerShdw>
                </a:effectLst>
              </a:rPr>
              <a:t>Chương II</a:t>
            </a:r>
            <a:r>
              <a:rPr lang="en-US">
                <a:solidFill>
                  <a:srgbClr val="C00000"/>
                </a:solidFill>
                <a:effectLst>
                  <a:outerShdw blurRad="38100" dist="38100" dir="2700000" algn="tl">
                    <a:srgbClr val="000000">
                      <a:alpha val="43137"/>
                    </a:srgbClr>
                  </a:outerShdw>
                </a:effectLst>
              </a:rPr>
              <a:t>: </a:t>
            </a:r>
            <a:r>
              <a:rPr lang="vi-VN">
                <a:solidFill>
                  <a:srgbClr val="C00000"/>
                </a:solidFill>
                <a:effectLst>
                  <a:outerShdw blurRad="38100" dist="38100" dir="2700000" algn="tl">
                    <a:srgbClr val="000000">
                      <a:alpha val="43137"/>
                    </a:srgbClr>
                  </a:outerShdw>
                </a:effectLst>
              </a:rPr>
              <a:t>MÔ HÌNH NỀN TẢNG BẢN ĐỒ SỐ THÀNH PHỐ HỒ CHÍ MINH</a:t>
            </a:r>
          </a:p>
        </p:txBody>
      </p:sp>
      <p:cxnSp>
        <p:nvCxnSpPr>
          <p:cNvPr id="62" name="Straight Connector 61">
            <a:extLst>
              <a:ext uri="{FF2B5EF4-FFF2-40B4-BE49-F238E27FC236}">
                <a16:creationId xmlns:a16="http://schemas.microsoft.com/office/drawing/2014/main" id="{270A94BC-B860-48D4-8398-BA6F873B256B}"/>
              </a:ext>
            </a:extLst>
          </p:cNvPr>
          <p:cNvCxnSpPr>
            <a:cxnSpLocks/>
          </p:cNvCxnSpPr>
          <p:nvPr/>
        </p:nvCxnSpPr>
        <p:spPr>
          <a:xfrm>
            <a:off x="7295036" y="1913944"/>
            <a:ext cx="0" cy="304349"/>
          </a:xfrm>
          <a:prstGeom prst="line">
            <a:avLst/>
          </a:prstGeom>
          <a:ln>
            <a:solidFill>
              <a:schemeClr val="accent5">
                <a:lumMod val="75000"/>
              </a:schemeClr>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288B03F-6EF2-457A-AB7B-809C91C235A8}"/>
              </a:ext>
            </a:extLst>
          </p:cNvPr>
          <p:cNvSpPr txBox="1"/>
          <p:nvPr/>
        </p:nvSpPr>
        <p:spPr>
          <a:xfrm>
            <a:off x="6619271" y="2168204"/>
            <a:ext cx="2856242" cy="461665"/>
          </a:xfrm>
          <a:prstGeom prst="rect">
            <a:avLst/>
          </a:prstGeom>
          <a:noFill/>
        </p:spPr>
        <p:txBody>
          <a:bodyPr wrap="square">
            <a:spAutoFit/>
          </a:bodyPr>
          <a:lstStyle/>
          <a:p>
            <a:pPr algn="ctr"/>
            <a:r>
              <a:rPr lang="vi-VN" sz="1200" b="1">
                <a:solidFill>
                  <a:srgbClr val="002060"/>
                </a:solidFill>
                <a:latin typeface="Times New Roman" panose="02020603050405020304" pitchFamily="18" charset="0"/>
                <a:ea typeface="Times New Roman" panose="02020603050405020304" pitchFamily="18" charset="0"/>
              </a:rPr>
              <a:t>Có không gian làm việc và môi trường cộng tác riêng cho từng đơn vị</a:t>
            </a:r>
            <a:endParaRPr lang="vi-VN" sz="1200" b="1">
              <a:solidFill>
                <a:srgbClr val="002060"/>
              </a:solidFill>
              <a:latin typeface="Times New Roman" panose="02020603050405020304" pitchFamily="18" charset="0"/>
            </a:endParaRPr>
          </a:p>
        </p:txBody>
      </p:sp>
      <p:sp>
        <p:nvSpPr>
          <p:cNvPr id="68" name="Rectangle 67">
            <a:extLst>
              <a:ext uri="{FF2B5EF4-FFF2-40B4-BE49-F238E27FC236}">
                <a16:creationId xmlns:a16="http://schemas.microsoft.com/office/drawing/2014/main" id="{BE4E6703-BFB7-4A8F-BC61-3F264AEEF670}"/>
              </a:ext>
            </a:extLst>
          </p:cNvPr>
          <p:cNvSpPr/>
          <p:nvPr/>
        </p:nvSpPr>
        <p:spPr>
          <a:xfrm>
            <a:off x="3875844" y="4638065"/>
            <a:ext cx="4297914" cy="310457"/>
          </a:xfrm>
          <a:prstGeom prst="rect">
            <a:avLst/>
          </a:prstGeom>
          <a:solidFill>
            <a:schemeClr val="accent4">
              <a:lumMod val="40000"/>
              <a:lumOff val="60000"/>
            </a:schemeClr>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C00000"/>
                </a:solidFill>
                <a:effectLst>
                  <a:outerShdw blurRad="38100" dist="38100" dir="2700000" algn="tl">
                    <a:srgbClr val="000000">
                      <a:alpha val="43137"/>
                    </a:srgbClr>
                  </a:outerShdw>
                </a:effectLst>
              </a:rPr>
              <a:t>d. </a:t>
            </a:r>
            <a:r>
              <a:rPr lang="en-US" sz="150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Hệ thống bản đồ số dủng chung TP. Hồ Chí Minh</a:t>
            </a:r>
            <a:endParaRPr lang="vi-VN" sz="1500" dirty="0">
              <a:solidFill>
                <a:srgbClr val="C00000"/>
              </a:solidFill>
              <a:effectLst>
                <a:outerShdw blurRad="38100" dist="38100" dir="2700000" algn="tl">
                  <a:srgbClr val="000000">
                    <a:alpha val="43137"/>
                  </a:srgbClr>
                </a:outerShdw>
              </a:effectLst>
            </a:endParaRPr>
          </a:p>
        </p:txBody>
      </p:sp>
      <p:sp>
        <p:nvSpPr>
          <p:cNvPr id="50" name="TextBox 49">
            <a:extLst>
              <a:ext uri="{FF2B5EF4-FFF2-40B4-BE49-F238E27FC236}">
                <a16:creationId xmlns:a16="http://schemas.microsoft.com/office/drawing/2014/main" id="{C05D88C8-14DE-41C3-8D12-3982E3684B8D}"/>
              </a:ext>
            </a:extLst>
          </p:cNvPr>
          <p:cNvSpPr txBox="1"/>
          <p:nvPr/>
        </p:nvSpPr>
        <p:spPr>
          <a:xfrm>
            <a:off x="556225" y="3964177"/>
            <a:ext cx="1731502" cy="446276"/>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solidFill>
                  <a:srgbClr val="FF0000"/>
                </a:solidFill>
                <a:effectLst>
                  <a:outerShdw blurRad="38100" dist="38100" dir="2700000" algn="tl">
                    <a:srgbClr val="000000">
                      <a:alpha val="43137"/>
                    </a:srgbClr>
                  </a:outerShdw>
                </a:effectLst>
              </a:defRPr>
            </a:lvl1pPr>
          </a:lstStyle>
          <a:p>
            <a:r>
              <a:rPr lang="en-US" dirty="0" err="1">
                <a:solidFill>
                  <a:schemeClr val="tx1"/>
                </a:solidFill>
              </a:rPr>
              <a:t>Cộng</a:t>
            </a:r>
            <a:r>
              <a:rPr lang="en-US" dirty="0">
                <a:solidFill>
                  <a:schemeClr val="tx1"/>
                </a:solidFill>
              </a:rPr>
              <a:t> </a:t>
            </a:r>
            <a:r>
              <a:rPr lang="en-US" dirty="0" err="1">
                <a:solidFill>
                  <a:schemeClr val="tx1"/>
                </a:solidFill>
              </a:rPr>
              <a:t>đồng</a:t>
            </a:r>
            <a:endParaRPr lang="en-US" dirty="0">
              <a:solidFill>
                <a:schemeClr val="tx1"/>
              </a:solidFill>
            </a:endParaRPr>
          </a:p>
          <a:p>
            <a:r>
              <a:rPr lang="en-US" sz="1100" dirty="0">
                <a:solidFill>
                  <a:schemeClr val="tx1"/>
                </a:solidFill>
              </a:rPr>
              <a:t>(</a:t>
            </a:r>
            <a:r>
              <a:rPr lang="en-US" sz="1100" dirty="0" err="1">
                <a:solidFill>
                  <a:schemeClr val="tx1"/>
                </a:solidFill>
              </a:rPr>
              <a:t>Doanh</a:t>
            </a:r>
            <a:r>
              <a:rPr lang="en-US" sz="1100" dirty="0">
                <a:solidFill>
                  <a:schemeClr val="tx1"/>
                </a:solidFill>
              </a:rPr>
              <a:t> </a:t>
            </a:r>
            <a:r>
              <a:rPr lang="en-US" sz="1100" dirty="0" err="1">
                <a:solidFill>
                  <a:schemeClr val="tx1"/>
                </a:solidFill>
              </a:rPr>
              <a:t>nghiệp</a:t>
            </a:r>
            <a:r>
              <a:rPr lang="en-US" sz="1100" dirty="0">
                <a:solidFill>
                  <a:schemeClr val="tx1"/>
                </a:solidFill>
              </a:rPr>
              <a:t>, </a:t>
            </a:r>
            <a:r>
              <a:rPr lang="en-US" sz="1100" dirty="0" err="1">
                <a:solidFill>
                  <a:schemeClr val="tx1"/>
                </a:solidFill>
              </a:rPr>
              <a:t>cá</a:t>
            </a:r>
            <a:r>
              <a:rPr lang="en-US" sz="1100" dirty="0">
                <a:solidFill>
                  <a:schemeClr val="tx1"/>
                </a:solidFill>
              </a:rPr>
              <a:t> </a:t>
            </a:r>
            <a:r>
              <a:rPr lang="en-US" sz="1100" dirty="0" err="1">
                <a:solidFill>
                  <a:schemeClr val="tx1"/>
                </a:solidFill>
              </a:rPr>
              <a:t>nhân</a:t>
            </a:r>
            <a:r>
              <a:rPr lang="en-US" sz="1100" dirty="0">
                <a:solidFill>
                  <a:schemeClr val="tx1"/>
                </a:solidFill>
              </a:rPr>
              <a:t>,…)</a:t>
            </a:r>
            <a:endParaRPr lang="vi-VN" sz="1100" dirty="0">
              <a:solidFill>
                <a:schemeClr val="tx1"/>
              </a:solidFill>
            </a:endParaRPr>
          </a:p>
        </p:txBody>
      </p:sp>
      <p:sp>
        <p:nvSpPr>
          <p:cNvPr id="51" name="Rectangle 50">
            <a:extLst>
              <a:ext uri="{FF2B5EF4-FFF2-40B4-BE49-F238E27FC236}">
                <a16:creationId xmlns:a16="http://schemas.microsoft.com/office/drawing/2014/main" id="{AF82FC5C-41EF-4444-9DB1-6D8BDB19ADCA}"/>
              </a:ext>
            </a:extLst>
          </p:cNvPr>
          <p:cNvSpPr/>
          <p:nvPr/>
        </p:nvSpPr>
        <p:spPr>
          <a:xfrm>
            <a:off x="522027" y="4415521"/>
            <a:ext cx="1731502" cy="493724"/>
          </a:xfrm>
          <a:prstGeom prst="rect">
            <a:avLst/>
          </a:prstGeom>
          <a:solidFill>
            <a:schemeClr val="bg1"/>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err="1">
                <a:solidFill>
                  <a:schemeClr val="tx1"/>
                </a:solidFill>
                <a:effectLst>
                  <a:outerShdw blurRad="38100" dist="38100" dir="2700000" algn="tl">
                    <a:srgbClr val="000000">
                      <a:alpha val="43137"/>
                    </a:srgbClr>
                  </a:outerShdw>
                </a:effectLst>
              </a:rPr>
              <a:t>Các</a:t>
            </a:r>
            <a:r>
              <a:rPr lang="en-US" sz="1050">
                <a:solidFill>
                  <a:schemeClr val="tx1"/>
                </a:solidFill>
                <a:effectLst>
                  <a:outerShdw blurRad="38100" dist="38100" dir="2700000" algn="tl">
                    <a:srgbClr val="000000">
                      <a:alpha val="43137"/>
                    </a:srgbClr>
                  </a:outerShdw>
                </a:effectLst>
              </a:rPr>
              <a:t> dữ liệu không gian địa lý</a:t>
            </a:r>
          </a:p>
          <a:p>
            <a:pPr algn="ctr"/>
            <a:r>
              <a:rPr lang="en-US" sz="1050">
                <a:solidFill>
                  <a:schemeClr val="tx1"/>
                </a:solidFill>
                <a:effectLst>
                  <a:outerShdw blurRad="38100" dist="38100" dir="2700000" algn="tl">
                    <a:srgbClr val="000000">
                      <a:alpha val="43137"/>
                    </a:srgbClr>
                  </a:outerShdw>
                </a:effectLst>
              </a:rPr>
              <a:t>Các hệ thống thông tin</a:t>
            </a:r>
            <a:endParaRPr lang="vi-VN" sz="1050" dirty="0">
              <a:solidFill>
                <a:schemeClr val="tx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B1CF2DC-1AAB-4F66-9CA0-26A7559A4123}"/>
              </a:ext>
            </a:extLst>
          </p:cNvPr>
          <p:cNvSpPr txBox="1"/>
          <p:nvPr/>
        </p:nvSpPr>
        <p:spPr>
          <a:xfrm>
            <a:off x="3912025" y="2739438"/>
            <a:ext cx="4238699" cy="323165"/>
          </a:xfrm>
          <a:prstGeom prst="rect">
            <a:avLst/>
          </a:prstGeom>
          <a:solidFill>
            <a:schemeClr val="accent4">
              <a:lumMod val="20000"/>
              <a:lumOff val="80000"/>
            </a:schemeClr>
          </a:solidFill>
          <a:ln>
            <a:noFill/>
          </a:ln>
          <a:effectLst/>
        </p:spPr>
        <p:txBody>
          <a:bodyPr wrap="square">
            <a:spAutoFit/>
          </a:bodyPr>
          <a:lstStyle>
            <a:defPPr>
              <a:defRPr lang="vi-VN"/>
            </a:defPPr>
            <a:lvl1pPr algn="ctr">
              <a:defRPr sz="160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defRPr>
            </a:lvl1pPr>
          </a:lstStyle>
          <a:p>
            <a:r>
              <a:rPr lang="en-US" sz="1500">
                <a:solidFill>
                  <a:srgbClr val="C00000"/>
                </a:solidFill>
              </a:rPr>
              <a:t>c.Hệ thống xử lý và chia sẻ dữ liệu không gian địa lý</a:t>
            </a:r>
            <a:endParaRPr lang="vi-VN" sz="1500">
              <a:solidFill>
                <a:srgbClr val="C00000"/>
              </a:solidFill>
            </a:endParaRPr>
          </a:p>
        </p:txBody>
      </p:sp>
      <p:sp>
        <p:nvSpPr>
          <p:cNvPr id="58" name="TextBox 57">
            <a:extLst>
              <a:ext uri="{FF2B5EF4-FFF2-40B4-BE49-F238E27FC236}">
                <a16:creationId xmlns:a16="http://schemas.microsoft.com/office/drawing/2014/main" id="{0F95D4A4-B20B-469C-B230-8744A14DEED5}"/>
              </a:ext>
            </a:extLst>
          </p:cNvPr>
          <p:cNvSpPr txBox="1"/>
          <p:nvPr/>
        </p:nvSpPr>
        <p:spPr>
          <a:xfrm>
            <a:off x="3898878" y="3028891"/>
            <a:ext cx="4251846" cy="276999"/>
          </a:xfrm>
          <a:prstGeom prst="rect">
            <a:avLst/>
          </a:prstGeom>
          <a:noFill/>
        </p:spPr>
        <p:txBody>
          <a:bodyPr wrap="square">
            <a:spAutoFit/>
          </a:bodyPr>
          <a:lstStyle/>
          <a:p>
            <a:pPr algn="ctr"/>
            <a:r>
              <a:rPr lang="en-US" sz="1200">
                <a:solidFill>
                  <a:schemeClr val="tx1"/>
                </a:solidFill>
                <a:effectLst>
                  <a:outerShdw blurRad="38100" dist="38100" dir="2700000" algn="tl">
                    <a:srgbClr val="000000">
                      <a:alpha val="43137"/>
                    </a:srgbClr>
                  </a:outerShdw>
                </a:effectLst>
              </a:rPr>
              <a:t>(Tích hợp, xử lý, phân tích, tạo APIs, giám sát, chia sẻ, ….)</a:t>
            </a:r>
          </a:p>
        </p:txBody>
      </p:sp>
      <p:cxnSp>
        <p:nvCxnSpPr>
          <p:cNvPr id="67" name="Straight Connector 66">
            <a:extLst>
              <a:ext uri="{FF2B5EF4-FFF2-40B4-BE49-F238E27FC236}">
                <a16:creationId xmlns:a16="http://schemas.microsoft.com/office/drawing/2014/main" id="{00DBE49F-2A37-49B8-9931-89B709B0C3CA}"/>
              </a:ext>
            </a:extLst>
          </p:cNvPr>
          <p:cNvCxnSpPr>
            <a:cxnSpLocks/>
          </p:cNvCxnSpPr>
          <p:nvPr/>
        </p:nvCxnSpPr>
        <p:spPr>
          <a:xfrm>
            <a:off x="7020864" y="2580717"/>
            <a:ext cx="0" cy="1104317"/>
          </a:xfrm>
          <a:prstGeom prst="line">
            <a:avLst/>
          </a:prstGeom>
          <a:ln>
            <a:solidFill>
              <a:schemeClr val="accent5">
                <a:lumMod val="75000"/>
              </a:schemeClr>
            </a:solidFill>
            <a:headEnd type="oval" w="med" len="med"/>
            <a:tailEnd type="oval"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9E92F84-441C-4A99-A196-B9F58F3F8D7D}"/>
              </a:ext>
            </a:extLst>
          </p:cNvPr>
          <p:cNvSpPr txBox="1"/>
          <p:nvPr/>
        </p:nvSpPr>
        <p:spPr>
          <a:xfrm>
            <a:off x="8580155" y="3855794"/>
            <a:ext cx="97920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err="1">
                <a:solidFill>
                  <a:srgbClr val="002060"/>
                </a:solidFill>
              </a:rPr>
              <a:t>Kết</a:t>
            </a:r>
            <a:r>
              <a:rPr lang="en-US" sz="1200">
                <a:solidFill>
                  <a:srgbClr val="002060"/>
                </a:solidFill>
              </a:rPr>
              <a:t> nối</a:t>
            </a:r>
          </a:p>
          <a:p>
            <a:pPr marL="171450" indent="-171450">
              <a:buFont typeface="Arial" panose="020B0604020202020204" pitchFamily="34" charset="0"/>
              <a:buChar char="•"/>
            </a:pPr>
            <a:r>
              <a:rPr lang="en-US" sz="1200">
                <a:solidFill>
                  <a:srgbClr val="002060"/>
                </a:solidFill>
              </a:rPr>
              <a:t>truy cập</a:t>
            </a:r>
          </a:p>
          <a:p>
            <a:pPr marL="171450" indent="-171450">
              <a:buFont typeface="Arial" panose="020B0604020202020204" pitchFamily="34" charset="0"/>
              <a:buChar char="•"/>
            </a:pPr>
            <a:r>
              <a:rPr lang="en-US" sz="1200" b="1">
                <a:solidFill>
                  <a:srgbClr val="002060"/>
                </a:solidFill>
              </a:rPr>
              <a:t>Khai thác</a:t>
            </a:r>
          </a:p>
        </p:txBody>
      </p:sp>
    </p:spTree>
    <p:extLst>
      <p:ext uri="{BB962C8B-B14F-4D97-AF65-F5344CB8AC3E}">
        <p14:creationId xmlns:p14="http://schemas.microsoft.com/office/powerpoint/2010/main" val="2888788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80C64-1ED9-433E-B5E1-D4EFC2A33AB9}"/>
              </a:ext>
            </a:extLst>
          </p:cNvPr>
          <p:cNvPicPr>
            <a:picLocks noChangeAspect="1"/>
          </p:cNvPicPr>
          <p:nvPr/>
        </p:nvPicPr>
        <p:blipFill>
          <a:blip r:embed="rId2"/>
          <a:stretch>
            <a:fillRect/>
          </a:stretch>
        </p:blipFill>
        <p:spPr>
          <a:xfrm>
            <a:off x="-1" y="611649"/>
            <a:ext cx="12192000" cy="6023682"/>
          </a:xfrm>
          <a:prstGeom prst="rect">
            <a:avLst/>
          </a:prstGeom>
        </p:spPr>
      </p:pic>
      <p:sp>
        <p:nvSpPr>
          <p:cNvPr id="46" name="TextBox 45">
            <a:extLst>
              <a:ext uri="{FF2B5EF4-FFF2-40B4-BE49-F238E27FC236}">
                <a16:creationId xmlns:a16="http://schemas.microsoft.com/office/drawing/2014/main" id="{BEEF5634-E9F4-40CC-9B61-141854B72BE8}"/>
              </a:ext>
            </a:extLst>
          </p:cNvPr>
          <p:cNvSpPr txBox="1"/>
          <p:nvPr/>
        </p:nvSpPr>
        <p:spPr>
          <a:xfrm>
            <a:off x="522415" y="156687"/>
            <a:ext cx="11147170" cy="369332"/>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US" sz="1800">
                <a:solidFill>
                  <a:srgbClr val="C00000"/>
                </a:solidFill>
                <a:effectLst>
                  <a:outerShdw blurRad="38100" dist="38100" dir="2700000" algn="tl">
                    <a:srgbClr val="000000">
                      <a:alpha val="43137"/>
                    </a:srgbClr>
                  </a:outerShdw>
                </a:effectLst>
              </a:rPr>
              <a:t>Chương II</a:t>
            </a:r>
            <a:r>
              <a:rPr lang="en-US">
                <a:solidFill>
                  <a:srgbClr val="C00000"/>
                </a:solidFill>
                <a:effectLst>
                  <a:outerShdw blurRad="38100" dist="38100" dir="2700000" algn="tl">
                    <a:srgbClr val="000000">
                      <a:alpha val="43137"/>
                    </a:srgbClr>
                  </a:outerShdw>
                </a:effectLst>
              </a:rPr>
              <a:t>: </a:t>
            </a:r>
            <a:r>
              <a:rPr lang="vi-VN">
                <a:solidFill>
                  <a:srgbClr val="C00000"/>
                </a:solidFill>
                <a:effectLst>
                  <a:outerShdw blurRad="38100" dist="38100" dir="2700000" algn="tl">
                    <a:srgbClr val="000000">
                      <a:alpha val="43137"/>
                    </a:srgbClr>
                  </a:outerShdw>
                </a:effectLst>
              </a:rPr>
              <a:t>MÔ HÌNH NỀN TẢNG BẢN ĐỒ SỐ THÀNH PHỐ HỒ CHÍ MINH</a:t>
            </a:r>
          </a:p>
        </p:txBody>
      </p:sp>
      <p:sp>
        <p:nvSpPr>
          <p:cNvPr id="50" name="TextBox 49">
            <a:extLst>
              <a:ext uri="{FF2B5EF4-FFF2-40B4-BE49-F238E27FC236}">
                <a16:creationId xmlns:a16="http://schemas.microsoft.com/office/drawing/2014/main" id="{3B943AFD-0805-4137-B9D1-81C0BE033E15}"/>
              </a:ext>
            </a:extLst>
          </p:cNvPr>
          <p:cNvSpPr txBox="1"/>
          <p:nvPr/>
        </p:nvSpPr>
        <p:spPr>
          <a:xfrm>
            <a:off x="3459404" y="625526"/>
            <a:ext cx="5273191"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5: </a:t>
            </a:r>
            <a:r>
              <a:rPr lang="vi-VN" sz="1400" b="1">
                <a:solidFill>
                  <a:srgbClr val="C00000"/>
                </a:solidFill>
                <a:effectLst/>
                <a:latin typeface="Times New Roman" panose="02020603050405020304" pitchFamily="18" charset="0"/>
                <a:ea typeface="Times New Roman" panose="02020603050405020304" pitchFamily="18" charset="0"/>
              </a:rPr>
              <a:t>Khái niệm về nền tảng bản đồ số Thành phố Hồ Chí Minh</a:t>
            </a:r>
            <a:endParaRPr lang="vi-VN" sz="1400" b="1">
              <a:solidFill>
                <a:srgbClr val="C00000"/>
              </a:solidFill>
            </a:endParaRPr>
          </a:p>
        </p:txBody>
      </p:sp>
      <p:sp>
        <p:nvSpPr>
          <p:cNvPr id="51" name="TextBox 50">
            <a:extLst>
              <a:ext uri="{FF2B5EF4-FFF2-40B4-BE49-F238E27FC236}">
                <a16:creationId xmlns:a16="http://schemas.microsoft.com/office/drawing/2014/main" id="{873DACC0-D668-428C-AD3D-A346E3C9BE76}"/>
              </a:ext>
            </a:extLst>
          </p:cNvPr>
          <p:cNvSpPr txBox="1"/>
          <p:nvPr/>
        </p:nvSpPr>
        <p:spPr>
          <a:xfrm>
            <a:off x="943688" y="5224668"/>
            <a:ext cx="838237"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6)</a:t>
            </a:r>
            <a:endParaRPr lang="vi-VN" sz="1400" b="1">
              <a:solidFill>
                <a:srgbClr val="C00000"/>
              </a:solidFill>
            </a:endParaRPr>
          </a:p>
        </p:txBody>
      </p:sp>
      <p:sp>
        <p:nvSpPr>
          <p:cNvPr id="53" name="TextBox 52">
            <a:extLst>
              <a:ext uri="{FF2B5EF4-FFF2-40B4-BE49-F238E27FC236}">
                <a16:creationId xmlns:a16="http://schemas.microsoft.com/office/drawing/2014/main" id="{A4F81456-786B-476F-8A42-50C308D8993C}"/>
              </a:ext>
            </a:extLst>
          </p:cNvPr>
          <p:cNvSpPr txBox="1"/>
          <p:nvPr/>
        </p:nvSpPr>
        <p:spPr>
          <a:xfrm>
            <a:off x="7472884" y="1768839"/>
            <a:ext cx="838237"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7)</a:t>
            </a:r>
            <a:endParaRPr lang="vi-VN" sz="1400" b="1">
              <a:solidFill>
                <a:srgbClr val="C00000"/>
              </a:solidFill>
            </a:endParaRPr>
          </a:p>
        </p:txBody>
      </p:sp>
      <p:sp>
        <p:nvSpPr>
          <p:cNvPr id="54" name="TextBox 53">
            <a:extLst>
              <a:ext uri="{FF2B5EF4-FFF2-40B4-BE49-F238E27FC236}">
                <a16:creationId xmlns:a16="http://schemas.microsoft.com/office/drawing/2014/main" id="{19884BD4-1286-463D-8FD2-DF9D7295B2DE}"/>
              </a:ext>
            </a:extLst>
          </p:cNvPr>
          <p:cNvSpPr txBox="1"/>
          <p:nvPr/>
        </p:nvSpPr>
        <p:spPr>
          <a:xfrm>
            <a:off x="3658633" y="2350947"/>
            <a:ext cx="838237"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8)</a:t>
            </a:r>
            <a:endParaRPr lang="vi-VN" sz="1400" b="1">
              <a:solidFill>
                <a:srgbClr val="C00000"/>
              </a:solidFill>
            </a:endParaRPr>
          </a:p>
        </p:txBody>
      </p:sp>
      <p:sp>
        <p:nvSpPr>
          <p:cNvPr id="55" name="TextBox 54">
            <a:extLst>
              <a:ext uri="{FF2B5EF4-FFF2-40B4-BE49-F238E27FC236}">
                <a16:creationId xmlns:a16="http://schemas.microsoft.com/office/drawing/2014/main" id="{90A4026E-DDC9-4A48-ADBF-857706F641B1}"/>
              </a:ext>
            </a:extLst>
          </p:cNvPr>
          <p:cNvSpPr txBox="1"/>
          <p:nvPr/>
        </p:nvSpPr>
        <p:spPr>
          <a:xfrm>
            <a:off x="3658632" y="4920668"/>
            <a:ext cx="838237"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9)</a:t>
            </a:r>
            <a:endParaRPr lang="vi-VN" sz="1400" b="1">
              <a:solidFill>
                <a:srgbClr val="C00000"/>
              </a:solidFill>
            </a:endParaRPr>
          </a:p>
        </p:txBody>
      </p:sp>
      <p:sp>
        <p:nvSpPr>
          <p:cNvPr id="56" name="TextBox 55">
            <a:extLst>
              <a:ext uri="{FF2B5EF4-FFF2-40B4-BE49-F238E27FC236}">
                <a16:creationId xmlns:a16="http://schemas.microsoft.com/office/drawing/2014/main" id="{3975C559-76FE-4246-BD7E-F1C1A33A9BA3}"/>
              </a:ext>
            </a:extLst>
          </p:cNvPr>
          <p:cNvSpPr txBox="1"/>
          <p:nvPr/>
        </p:nvSpPr>
        <p:spPr>
          <a:xfrm>
            <a:off x="9312930" y="5513215"/>
            <a:ext cx="2001019"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11)</a:t>
            </a:r>
            <a:endParaRPr lang="vi-VN" sz="1400" b="1">
              <a:solidFill>
                <a:srgbClr val="C00000"/>
              </a:solidFill>
            </a:endParaRPr>
          </a:p>
        </p:txBody>
      </p:sp>
      <p:sp>
        <p:nvSpPr>
          <p:cNvPr id="60" name="TextBox 59">
            <a:extLst>
              <a:ext uri="{FF2B5EF4-FFF2-40B4-BE49-F238E27FC236}">
                <a16:creationId xmlns:a16="http://schemas.microsoft.com/office/drawing/2014/main" id="{5D38AA90-FBEB-4F35-A3FB-DAC56C25C704}"/>
              </a:ext>
            </a:extLst>
          </p:cNvPr>
          <p:cNvSpPr txBox="1"/>
          <p:nvPr/>
        </p:nvSpPr>
        <p:spPr>
          <a:xfrm>
            <a:off x="8946381" y="5927999"/>
            <a:ext cx="2949285"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(Quy chế này + Khoản 2, Điều 4)</a:t>
            </a:r>
            <a:endParaRPr lang="vi-VN" sz="1400" b="1">
              <a:solidFill>
                <a:srgbClr val="C00000"/>
              </a:solidFill>
            </a:endParaRPr>
          </a:p>
        </p:txBody>
      </p:sp>
      <p:sp>
        <p:nvSpPr>
          <p:cNvPr id="68" name="TextBox 67">
            <a:extLst>
              <a:ext uri="{FF2B5EF4-FFF2-40B4-BE49-F238E27FC236}">
                <a16:creationId xmlns:a16="http://schemas.microsoft.com/office/drawing/2014/main" id="{E027E45C-FD15-465E-9FDD-EF71CCED36EC}"/>
              </a:ext>
            </a:extLst>
          </p:cNvPr>
          <p:cNvSpPr txBox="1"/>
          <p:nvPr/>
        </p:nvSpPr>
        <p:spPr>
          <a:xfrm>
            <a:off x="9312930" y="5074557"/>
            <a:ext cx="990638"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10)</a:t>
            </a:r>
            <a:endParaRPr lang="vi-VN" sz="1400" b="1">
              <a:solidFill>
                <a:srgbClr val="C00000"/>
              </a:solidFill>
            </a:endParaRPr>
          </a:p>
        </p:txBody>
      </p:sp>
      <p:sp>
        <p:nvSpPr>
          <p:cNvPr id="16" name="TextBox 15">
            <a:extLst>
              <a:ext uri="{FF2B5EF4-FFF2-40B4-BE49-F238E27FC236}">
                <a16:creationId xmlns:a16="http://schemas.microsoft.com/office/drawing/2014/main" id="{DE9BB443-59E4-4CEA-84C9-CFB26446F7F2}"/>
              </a:ext>
            </a:extLst>
          </p:cNvPr>
          <p:cNvSpPr txBox="1"/>
          <p:nvPr/>
        </p:nvSpPr>
        <p:spPr>
          <a:xfrm>
            <a:off x="7849115" y="4944817"/>
            <a:ext cx="990638"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12)</a:t>
            </a:r>
            <a:endParaRPr lang="vi-VN" sz="1400" b="1">
              <a:solidFill>
                <a:srgbClr val="C00000"/>
              </a:solidFill>
            </a:endParaRPr>
          </a:p>
        </p:txBody>
      </p:sp>
    </p:spTree>
    <p:extLst>
      <p:ext uri="{BB962C8B-B14F-4D97-AF65-F5344CB8AC3E}">
        <p14:creationId xmlns:p14="http://schemas.microsoft.com/office/powerpoint/2010/main" val="2336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9ACD6D-A1E9-4B89-B7BB-E5CC80D599F2}"/>
              </a:ext>
            </a:extLst>
          </p:cNvPr>
          <p:cNvPicPr>
            <a:picLocks noChangeAspect="1"/>
          </p:cNvPicPr>
          <p:nvPr/>
        </p:nvPicPr>
        <p:blipFill>
          <a:blip r:embed="rId2"/>
          <a:stretch>
            <a:fillRect/>
          </a:stretch>
        </p:blipFill>
        <p:spPr>
          <a:xfrm>
            <a:off x="2684230" y="1772543"/>
            <a:ext cx="7873701" cy="3822779"/>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2" y="95904"/>
            <a:ext cx="11147170" cy="988156"/>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III</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QUY TRÌNH TẠO LẬP, TÍCH HỢP CÁC DỊCH VỤ CHIA SẺ </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indent="0" algn="ctr">
              <a:lnSpc>
                <a:spcPct val="107000"/>
              </a:lnSpc>
              <a:spcBef>
                <a:spcPts val="600"/>
              </a:spcBef>
              <a:spcAft>
                <a:spcPts val="0"/>
              </a:spcAft>
              <a:tabLst>
                <a:tab pos="540385" algn="l"/>
              </a:tabLs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DỮ LIỆU TỪ CÁC CƠ QUAN NHÀ NƯỚC VÀO NỀN TẢNG BẢN ĐỒ SỐ THÀNH PHỐ HỒ CHÍ MINH</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6412D64-A10F-4DD8-9947-7CF82EDF65A9}"/>
              </a:ext>
            </a:extLst>
          </p:cNvPr>
          <p:cNvSpPr txBox="1"/>
          <p:nvPr/>
        </p:nvSpPr>
        <p:spPr>
          <a:xfrm>
            <a:off x="160868" y="3422322"/>
            <a:ext cx="2665700" cy="523220"/>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13: </a:t>
            </a:r>
            <a:r>
              <a:rPr lang="en-US" sz="1400" b="1">
                <a:solidFill>
                  <a:srgbClr val="C00000"/>
                </a:solidFill>
                <a:effectLst/>
                <a:latin typeface="Times New Roman" panose="02020603050405020304" pitchFamily="18" charset="0"/>
                <a:ea typeface="Times New Roman" panose="02020603050405020304" pitchFamily="18" charset="0"/>
              </a:rPr>
              <a:t>Các nguồn dữ liệu từ các cơ quan Nhà nước</a:t>
            </a:r>
            <a:r>
              <a:rPr lang="vi-VN" sz="1400" b="1">
                <a:solidFill>
                  <a:srgbClr val="C00000"/>
                </a:solidFill>
                <a:latin typeface="Times New Roman" panose="02020603050405020304" pitchFamily="18" charset="0"/>
                <a:ea typeface="Times New Roman" panose="02020603050405020304" pitchFamily="18" charset="0"/>
              </a:rPr>
              <a:t>)</a:t>
            </a:r>
            <a:endParaRPr lang="vi-VN" sz="1400" b="1">
              <a:solidFill>
                <a:srgbClr val="C00000"/>
              </a:solidFill>
            </a:endParaRPr>
          </a:p>
        </p:txBody>
      </p:sp>
      <p:cxnSp>
        <p:nvCxnSpPr>
          <p:cNvPr id="3" name="Straight Arrow Connector 2">
            <a:extLst>
              <a:ext uri="{FF2B5EF4-FFF2-40B4-BE49-F238E27FC236}">
                <a16:creationId xmlns:a16="http://schemas.microsoft.com/office/drawing/2014/main" id="{50CF7E39-D879-43E7-84D0-FF340C145250}"/>
              </a:ext>
            </a:extLst>
          </p:cNvPr>
          <p:cNvCxnSpPr>
            <a:cxnSpLocks/>
          </p:cNvCxnSpPr>
          <p:nvPr/>
        </p:nvCxnSpPr>
        <p:spPr>
          <a:xfrm>
            <a:off x="2133600" y="3787611"/>
            <a:ext cx="618067"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01E0B0-1970-4DEA-9BAC-B30357755854}"/>
              </a:ext>
            </a:extLst>
          </p:cNvPr>
          <p:cNvSpPr txBox="1"/>
          <p:nvPr/>
        </p:nvSpPr>
        <p:spPr>
          <a:xfrm>
            <a:off x="160868" y="2114691"/>
            <a:ext cx="2362199" cy="276999"/>
          </a:xfrm>
          <a:prstGeom prst="rect">
            <a:avLst/>
          </a:prstGeom>
          <a:noFill/>
        </p:spPr>
        <p:txBody>
          <a:bodyPr wrap="square">
            <a:spAutoFit/>
          </a:bodyPr>
          <a:lstStyle/>
          <a:p>
            <a:r>
              <a:rPr lang="vi-VN" sz="1200" b="1">
                <a:solidFill>
                  <a:srgbClr val="C00000"/>
                </a:solidFill>
                <a:latin typeface="Times New Roman" panose="02020603050405020304" pitchFamily="18" charset="0"/>
                <a:ea typeface="Times New Roman" panose="02020603050405020304" pitchFamily="18" charset="0"/>
              </a:rPr>
              <a:t>(Khoản 3, điều 13+ Phụ lục số 4)</a:t>
            </a:r>
            <a:endParaRPr lang="vi-VN" sz="1200" b="1">
              <a:solidFill>
                <a:srgbClr val="C00000"/>
              </a:solidFill>
            </a:endParaRPr>
          </a:p>
        </p:txBody>
      </p:sp>
      <p:cxnSp>
        <p:nvCxnSpPr>
          <p:cNvPr id="11" name="Straight Arrow Connector 10">
            <a:extLst>
              <a:ext uri="{FF2B5EF4-FFF2-40B4-BE49-F238E27FC236}">
                <a16:creationId xmlns:a16="http://schemas.microsoft.com/office/drawing/2014/main" id="{763DE5A1-C527-443F-B443-26DD95566E11}"/>
              </a:ext>
            </a:extLst>
          </p:cNvPr>
          <p:cNvCxnSpPr>
            <a:cxnSpLocks/>
          </p:cNvCxnSpPr>
          <p:nvPr/>
        </p:nvCxnSpPr>
        <p:spPr>
          <a:xfrm flipV="1">
            <a:off x="2523067" y="2249482"/>
            <a:ext cx="824201" cy="7418"/>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F25473-B7D6-4582-B263-0011F559EE8C}"/>
              </a:ext>
            </a:extLst>
          </p:cNvPr>
          <p:cNvSpPr txBox="1"/>
          <p:nvPr/>
        </p:nvSpPr>
        <p:spPr>
          <a:xfrm>
            <a:off x="1786879" y="5908245"/>
            <a:ext cx="3487440" cy="307777"/>
          </a:xfrm>
          <a:prstGeom prst="rect">
            <a:avLst/>
          </a:prstGeom>
          <a:noFill/>
        </p:spPr>
        <p:txBody>
          <a:bodyPr wrap="square">
            <a:spAutoFit/>
          </a:bodyPr>
          <a:lstStyle/>
          <a:p>
            <a:r>
              <a:rPr lang="vi-VN" sz="1400" b="1">
                <a:solidFill>
                  <a:srgbClr val="C00000"/>
                </a:solidFill>
                <a:latin typeface="Times New Roman" panose="02020603050405020304" pitchFamily="18" charset="0"/>
                <a:ea typeface="Times New Roman" panose="02020603050405020304" pitchFamily="18" charset="0"/>
              </a:rPr>
              <a:t>(Điều 14: </a:t>
            </a:r>
            <a:r>
              <a:rPr lang="en-US" sz="1400" b="1">
                <a:solidFill>
                  <a:srgbClr val="C00000"/>
                </a:solidFill>
                <a:effectLst/>
                <a:latin typeface="Times New Roman" panose="02020603050405020304" pitchFamily="18" charset="0"/>
                <a:ea typeface="Times New Roman" panose="02020603050405020304" pitchFamily="18" charset="0"/>
              </a:rPr>
              <a:t>T</a:t>
            </a:r>
            <a:r>
              <a:rPr lang="vi-VN" sz="1400" b="1">
                <a:solidFill>
                  <a:srgbClr val="C00000"/>
                </a:solidFill>
                <a:effectLst/>
                <a:latin typeface="Times New Roman" panose="02020603050405020304" pitchFamily="18" charset="0"/>
                <a:ea typeface="Times New Roman" panose="02020603050405020304" pitchFamily="18" charset="0"/>
              </a:rPr>
              <a:t>ạo lập lịch vụ chia sẻ dữ liệu</a:t>
            </a:r>
            <a:r>
              <a:rPr lang="vi-VN" sz="1400" b="1">
                <a:solidFill>
                  <a:srgbClr val="C00000"/>
                </a:solidFill>
                <a:latin typeface="Times New Roman" panose="02020603050405020304" pitchFamily="18" charset="0"/>
                <a:ea typeface="Times New Roman" panose="02020603050405020304" pitchFamily="18" charset="0"/>
              </a:rPr>
              <a:t>)</a:t>
            </a:r>
            <a:endParaRPr lang="vi-VN" sz="1400" b="1">
              <a:solidFill>
                <a:srgbClr val="C00000"/>
              </a:solidFill>
            </a:endParaRPr>
          </a:p>
        </p:txBody>
      </p:sp>
      <p:cxnSp>
        <p:nvCxnSpPr>
          <p:cNvPr id="15" name="Straight Arrow Connector 14">
            <a:extLst>
              <a:ext uri="{FF2B5EF4-FFF2-40B4-BE49-F238E27FC236}">
                <a16:creationId xmlns:a16="http://schemas.microsoft.com/office/drawing/2014/main" id="{E209D6B6-E712-4979-99A9-0F402B84F03F}"/>
              </a:ext>
            </a:extLst>
          </p:cNvPr>
          <p:cNvCxnSpPr>
            <a:cxnSpLocks/>
          </p:cNvCxnSpPr>
          <p:nvPr/>
        </p:nvCxnSpPr>
        <p:spPr>
          <a:xfrm flipV="1">
            <a:off x="4114799" y="4332528"/>
            <a:ext cx="0" cy="1607802"/>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55A45C-FC8F-4179-AAC3-A034E66A685C}"/>
              </a:ext>
            </a:extLst>
          </p:cNvPr>
          <p:cNvSpPr txBox="1"/>
          <p:nvPr/>
        </p:nvSpPr>
        <p:spPr>
          <a:xfrm>
            <a:off x="5046545" y="6023432"/>
            <a:ext cx="4453053"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15: </a:t>
            </a:r>
            <a:r>
              <a:rPr lang="en-US" sz="1400" b="1">
                <a:solidFill>
                  <a:srgbClr val="C00000"/>
                </a:solidFill>
                <a:latin typeface="Times New Roman" panose="02020603050405020304" pitchFamily="18" charset="0"/>
              </a:rPr>
              <a:t>Tích hợp dịch vụ chia sẻ dữ liệu vào nền tảng bản đồ số Thành phố Hồ Chí Minh</a:t>
            </a:r>
            <a:r>
              <a:rPr lang="vi-VN" sz="1400" b="1">
                <a:solidFill>
                  <a:srgbClr val="C00000"/>
                </a:solidFill>
                <a:latin typeface="Times New Roman" panose="02020603050405020304" pitchFamily="18" charset="0"/>
              </a:rPr>
              <a:t> + phụ lục số 2, 3, 4)</a:t>
            </a:r>
          </a:p>
        </p:txBody>
      </p:sp>
      <p:cxnSp>
        <p:nvCxnSpPr>
          <p:cNvPr id="19" name="Straight Arrow Connector 18">
            <a:extLst>
              <a:ext uri="{FF2B5EF4-FFF2-40B4-BE49-F238E27FC236}">
                <a16:creationId xmlns:a16="http://schemas.microsoft.com/office/drawing/2014/main" id="{EBEB9C46-FC12-419C-B4BE-32BCE5635832}"/>
              </a:ext>
            </a:extLst>
          </p:cNvPr>
          <p:cNvCxnSpPr>
            <a:cxnSpLocks/>
          </p:cNvCxnSpPr>
          <p:nvPr/>
        </p:nvCxnSpPr>
        <p:spPr>
          <a:xfrm flipV="1">
            <a:off x="6858000" y="4259963"/>
            <a:ext cx="0" cy="1680367"/>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CB08F74-F58B-413B-A5ED-084A07B6B4F5}"/>
              </a:ext>
            </a:extLst>
          </p:cNvPr>
          <p:cNvCxnSpPr>
            <a:cxnSpLocks/>
          </p:cNvCxnSpPr>
          <p:nvPr/>
        </p:nvCxnSpPr>
        <p:spPr>
          <a:xfrm>
            <a:off x="7874000" y="1642533"/>
            <a:ext cx="0" cy="472158"/>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46247B9-69D4-4BAA-9C60-5D2E35525B2B}"/>
              </a:ext>
            </a:extLst>
          </p:cNvPr>
          <p:cNvSpPr txBox="1"/>
          <p:nvPr/>
        </p:nvSpPr>
        <p:spPr>
          <a:xfrm>
            <a:off x="6052955" y="1221507"/>
            <a:ext cx="3691054"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(Điểm e, khoản 2, điều 15 </a:t>
            </a:r>
            <a:r>
              <a:rPr lang="vi-VN" sz="1400" b="1">
                <a:solidFill>
                  <a:srgbClr val="C00000"/>
                </a:solidFill>
                <a:latin typeface="Times New Roman" panose="02020603050405020304" pitchFamily="18" charset="0"/>
              </a:rPr>
              <a:t>+ phụ lục số 4)</a:t>
            </a:r>
          </a:p>
        </p:txBody>
      </p:sp>
    </p:spTree>
    <p:extLst>
      <p:ext uri="{BB962C8B-B14F-4D97-AF65-F5344CB8AC3E}">
        <p14:creationId xmlns:p14="http://schemas.microsoft.com/office/powerpoint/2010/main" val="384225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DE1EAE-9B11-4A45-BB36-F4ACE32DE999}"/>
              </a:ext>
            </a:extLst>
          </p:cNvPr>
          <p:cNvPicPr>
            <a:picLocks noChangeAspect="1"/>
          </p:cNvPicPr>
          <p:nvPr/>
        </p:nvPicPr>
        <p:blipFill>
          <a:blip r:embed="rId2"/>
          <a:stretch>
            <a:fillRect/>
          </a:stretch>
        </p:blipFill>
        <p:spPr>
          <a:xfrm>
            <a:off x="2413829" y="1775585"/>
            <a:ext cx="7648388" cy="3803431"/>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2" y="95904"/>
            <a:ext cx="11147170" cy="988156"/>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IV</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QUY ĐỊNH ĐỐI VỚI CÁC CƠ QUAN NHÀ NƯỚC VỀ CÔNG BỐ DỊCH VỤ CHIA SẺ DỮ LIỆU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TRÊN NỀN TẢNG BẢN ĐỒ SỐ THÀNH PHỐ HỒ CHÍ MINH</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46247B9-69D4-4BAA-9C60-5D2E35525B2B}"/>
              </a:ext>
            </a:extLst>
          </p:cNvPr>
          <p:cNvSpPr txBox="1"/>
          <p:nvPr/>
        </p:nvSpPr>
        <p:spPr>
          <a:xfrm>
            <a:off x="414" y="2253849"/>
            <a:ext cx="2344852" cy="738664"/>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16</a:t>
            </a:r>
            <a:r>
              <a:rPr lang="vi-VN" sz="1400" b="1">
                <a:solidFill>
                  <a:srgbClr val="C00000"/>
                </a:solidFill>
                <a:latin typeface="Times New Roman" panose="02020603050405020304" pitchFamily="18" charset="0"/>
              </a:rPr>
              <a:t>:</a:t>
            </a:r>
          </a:p>
          <a:p>
            <a:pPr algn="ctr"/>
            <a:r>
              <a:rPr lang="vi-VN" sz="1400" b="1">
                <a:solidFill>
                  <a:srgbClr val="C00000"/>
                </a:solidFill>
                <a:latin typeface="Times New Roman" panose="02020603050405020304" pitchFamily="18" charset="0"/>
              </a:rPr>
              <a:t> </a:t>
            </a:r>
            <a:r>
              <a:rPr lang="en-US" sz="1400" b="1">
                <a:solidFill>
                  <a:srgbClr val="C00000"/>
                </a:solidFill>
                <a:latin typeface="Times New Roman" panose="02020603050405020304" pitchFamily="18" charset="0"/>
              </a:rPr>
              <a:t>Trách nhiệm công bố dịch vụ chia sẻ dữ liệu</a:t>
            </a:r>
            <a:r>
              <a:rPr lang="vi-VN" sz="1400" b="1">
                <a:solidFill>
                  <a:srgbClr val="C00000"/>
                </a:solidFill>
                <a:latin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id="{47FC6E86-7B53-4726-AEC5-FE637499E1E6}"/>
              </a:ext>
            </a:extLst>
          </p:cNvPr>
          <p:cNvCxnSpPr>
            <a:cxnSpLocks/>
          </p:cNvCxnSpPr>
          <p:nvPr/>
        </p:nvCxnSpPr>
        <p:spPr>
          <a:xfrm>
            <a:off x="2129783" y="2904070"/>
            <a:ext cx="350949"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A8C06D-46D6-401E-AC8F-CBEE49EC3CB9}"/>
              </a:ext>
            </a:extLst>
          </p:cNvPr>
          <p:cNvSpPr txBox="1"/>
          <p:nvPr/>
        </p:nvSpPr>
        <p:spPr>
          <a:xfrm>
            <a:off x="3733803" y="5882983"/>
            <a:ext cx="5994397"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17</a:t>
            </a:r>
            <a:r>
              <a:rPr lang="vi-VN" sz="1400" b="1">
                <a:solidFill>
                  <a:srgbClr val="C00000"/>
                </a:solidFill>
                <a:latin typeface="Times New Roman" panose="02020603050405020304" pitchFamily="18" charset="0"/>
              </a:rPr>
              <a:t>:  </a:t>
            </a:r>
            <a:r>
              <a:rPr lang="en-US" sz="1400" b="1">
                <a:solidFill>
                  <a:srgbClr val="C00000"/>
                </a:solidFill>
                <a:latin typeface="Times New Roman" panose="02020603050405020304" pitchFamily="18" charset="0"/>
              </a:rPr>
              <a:t>Kiểm tra và thẩm định dịch vụ chia sẻ dữ liệu trước khi công bố</a:t>
            </a:r>
            <a:r>
              <a:rPr lang="vi-VN" sz="1400" b="1">
                <a:solidFill>
                  <a:srgbClr val="C00000"/>
                </a:solidFill>
                <a:latin typeface="Times New Roman" panose="02020603050405020304" pitchFamily="18" charset="0"/>
              </a:rPr>
              <a:t>)</a:t>
            </a:r>
          </a:p>
          <a:p>
            <a:pPr algn="ctr"/>
            <a:r>
              <a:rPr lang="vi-VN" sz="1400" b="1">
                <a:solidFill>
                  <a:schemeClr val="accent5">
                    <a:lumMod val="50000"/>
                  </a:schemeClr>
                </a:solidFill>
                <a:latin typeface="Times New Roman" panose="02020603050405020304" pitchFamily="18" charset="0"/>
              </a:rPr>
              <a:t>Kiểm tra 2 mức (đơn vị chủ quản và quản lý) </a:t>
            </a:r>
          </a:p>
        </p:txBody>
      </p:sp>
      <p:cxnSp>
        <p:nvCxnSpPr>
          <p:cNvPr id="20" name="Straight Arrow Connector 19">
            <a:extLst>
              <a:ext uri="{FF2B5EF4-FFF2-40B4-BE49-F238E27FC236}">
                <a16:creationId xmlns:a16="http://schemas.microsoft.com/office/drawing/2014/main" id="{8703FA8C-2125-4D5F-8A50-42B890A3D309}"/>
              </a:ext>
            </a:extLst>
          </p:cNvPr>
          <p:cNvCxnSpPr>
            <a:cxnSpLocks/>
          </p:cNvCxnSpPr>
          <p:nvPr/>
        </p:nvCxnSpPr>
        <p:spPr>
          <a:xfrm flipV="1">
            <a:off x="7594600" y="4622800"/>
            <a:ext cx="0" cy="1195515"/>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9657B3-E8FF-457C-9F36-E3922679FBD0}"/>
              </a:ext>
            </a:extLst>
          </p:cNvPr>
          <p:cNvSpPr txBox="1"/>
          <p:nvPr/>
        </p:nvSpPr>
        <p:spPr>
          <a:xfrm>
            <a:off x="9906001" y="5615194"/>
            <a:ext cx="2370666" cy="307777"/>
          </a:xfrm>
          <a:prstGeom prst="rect">
            <a:avLst/>
          </a:prstGeom>
          <a:noFill/>
        </p:spPr>
        <p:txBody>
          <a:bodyPr wrap="square">
            <a:spAutoFit/>
          </a:bodyPr>
          <a:lstStyle>
            <a:defPPr>
              <a:defRPr lang="vi-VN"/>
            </a:defPPr>
            <a:lvl1pPr algn="ctr">
              <a:defRPr sz="1400" b="1">
                <a:solidFill>
                  <a:srgbClr val="C00000"/>
                </a:solidFill>
                <a:latin typeface="Times New Roman" panose="02020603050405020304" pitchFamily="18" charset="0"/>
                <a:ea typeface="Times New Roman" panose="02020603050405020304" pitchFamily="18" charset="0"/>
              </a:defRPr>
            </a:lvl1pPr>
          </a:lstStyle>
          <a:p>
            <a:r>
              <a:rPr lang="en-US"/>
              <a:t>Đơn vị chủ quản dữ liệu</a:t>
            </a:r>
            <a:endParaRPr lang="vi-VN"/>
          </a:p>
        </p:txBody>
      </p:sp>
      <p:sp>
        <p:nvSpPr>
          <p:cNvPr id="24" name="TextBox 23">
            <a:extLst>
              <a:ext uri="{FF2B5EF4-FFF2-40B4-BE49-F238E27FC236}">
                <a16:creationId xmlns:a16="http://schemas.microsoft.com/office/drawing/2014/main" id="{0BCA5794-7056-41A8-B325-2FD99B088C62}"/>
              </a:ext>
            </a:extLst>
          </p:cNvPr>
          <p:cNvSpPr txBox="1"/>
          <p:nvPr/>
        </p:nvSpPr>
        <p:spPr>
          <a:xfrm>
            <a:off x="9842500" y="6206147"/>
            <a:ext cx="2349500" cy="307777"/>
          </a:xfrm>
          <a:prstGeom prst="rect">
            <a:avLst/>
          </a:prstGeom>
          <a:noFill/>
        </p:spPr>
        <p:txBody>
          <a:bodyPr wrap="square">
            <a:spAutoFit/>
          </a:bodyPr>
          <a:lstStyle>
            <a:defPPr>
              <a:defRPr lang="vi-VN"/>
            </a:defPPr>
            <a:lvl1pPr algn="ctr">
              <a:defRPr sz="1400" b="1">
                <a:solidFill>
                  <a:srgbClr val="C00000"/>
                </a:solidFill>
                <a:latin typeface="Times New Roman" panose="02020603050405020304" pitchFamily="18" charset="0"/>
                <a:ea typeface="Times New Roman" panose="02020603050405020304" pitchFamily="18" charset="0"/>
              </a:defRPr>
            </a:lvl1pPr>
          </a:lstStyle>
          <a:p>
            <a:r>
              <a:rPr lang="en-US"/>
              <a:t>Đơn vị quản lý dữ liệu</a:t>
            </a:r>
            <a:endParaRPr lang="vi-VN"/>
          </a:p>
        </p:txBody>
      </p:sp>
      <p:cxnSp>
        <p:nvCxnSpPr>
          <p:cNvPr id="25" name="Straight Arrow Connector 24">
            <a:extLst>
              <a:ext uri="{FF2B5EF4-FFF2-40B4-BE49-F238E27FC236}">
                <a16:creationId xmlns:a16="http://schemas.microsoft.com/office/drawing/2014/main" id="{1BB7969D-E2C2-4A8B-8C3C-C53DEA78D6FF}"/>
              </a:ext>
            </a:extLst>
          </p:cNvPr>
          <p:cNvCxnSpPr/>
          <p:nvPr/>
        </p:nvCxnSpPr>
        <p:spPr>
          <a:xfrm flipV="1">
            <a:off x="9728200" y="5836816"/>
            <a:ext cx="330200" cy="19991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B18E50-A2E3-4C96-AF5B-5BEDCFBF25EC}"/>
              </a:ext>
            </a:extLst>
          </p:cNvPr>
          <p:cNvCxnSpPr>
            <a:cxnSpLocks/>
          </p:cNvCxnSpPr>
          <p:nvPr/>
        </p:nvCxnSpPr>
        <p:spPr>
          <a:xfrm>
            <a:off x="9728200" y="6144593"/>
            <a:ext cx="330200" cy="21544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F5A0F47-60D2-4529-B497-4816F62D1192}"/>
              </a:ext>
            </a:extLst>
          </p:cNvPr>
          <p:cNvSpPr txBox="1"/>
          <p:nvPr/>
        </p:nvSpPr>
        <p:spPr>
          <a:xfrm>
            <a:off x="7056966" y="1157953"/>
            <a:ext cx="4940300"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18</a:t>
            </a:r>
            <a:r>
              <a:rPr lang="vi-VN" sz="1400" b="1">
                <a:solidFill>
                  <a:srgbClr val="C00000"/>
                </a:solidFill>
                <a:latin typeface="Times New Roman" panose="02020603050405020304" pitchFamily="18" charset="0"/>
              </a:rPr>
              <a:t>:  </a:t>
            </a:r>
            <a:r>
              <a:rPr lang="en-US" sz="1400" b="1">
                <a:solidFill>
                  <a:srgbClr val="C00000"/>
                </a:solidFill>
                <a:latin typeface="Times New Roman" panose="02020603050405020304" pitchFamily="18" charset="0"/>
              </a:rPr>
              <a:t>Chia sẻ các sản phẩm khác từ nền tảng bản đồ số Thành phố Hồ Chí Minh</a:t>
            </a:r>
            <a:r>
              <a:rPr lang="vi-VN" sz="1400" b="1">
                <a:solidFill>
                  <a:srgbClr val="C00000"/>
                </a:solidFill>
                <a:latin typeface="Times New Roman" panose="02020603050405020304" pitchFamily="18" charset="0"/>
              </a:rPr>
              <a:t>)</a:t>
            </a:r>
          </a:p>
        </p:txBody>
      </p:sp>
      <p:cxnSp>
        <p:nvCxnSpPr>
          <p:cNvPr id="30" name="Straight Arrow Connector 29">
            <a:extLst>
              <a:ext uri="{FF2B5EF4-FFF2-40B4-BE49-F238E27FC236}">
                <a16:creationId xmlns:a16="http://schemas.microsoft.com/office/drawing/2014/main" id="{154920E3-8091-449E-AEEE-FD0283F4CBCD}"/>
              </a:ext>
            </a:extLst>
          </p:cNvPr>
          <p:cNvCxnSpPr>
            <a:cxnSpLocks/>
          </p:cNvCxnSpPr>
          <p:nvPr/>
        </p:nvCxnSpPr>
        <p:spPr>
          <a:xfrm>
            <a:off x="7594600" y="1574800"/>
            <a:ext cx="0" cy="1566333"/>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5D568B-01F0-4137-B771-FAB8894D6FE1}"/>
              </a:ext>
            </a:extLst>
          </p:cNvPr>
          <p:cNvCxnSpPr>
            <a:cxnSpLocks/>
          </p:cNvCxnSpPr>
          <p:nvPr/>
        </p:nvCxnSpPr>
        <p:spPr>
          <a:xfrm>
            <a:off x="10727267" y="1567546"/>
            <a:ext cx="0" cy="454773"/>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89F3F47-CAE1-43DC-B57E-475B0A577168}"/>
              </a:ext>
            </a:extLst>
          </p:cNvPr>
          <p:cNvSpPr txBox="1"/>
          <p:nvPr/>
        </p:nvSpPr>
        <p:spPr>
          <a:xfrm>
            <a:off x="10248901" y="2022319"/>
            <a:ext cx="1684866" cy="738664"/>
          </a:xfrm>
          <a:prstGeom prst="rect">
            <a:avLst/>
          </a:prstGeom>
          <a:noFill/>
        </p:spPr>
        <p:txBody>
          <a:bodyPr wrap="square">
            <a:spAutoFit/>
          </a:bodyPr>
          <a:lstStyle>
            <a:defPPr>
              <a:defRPr lang="vi-VN"/>
            </a:defPPr>
            <a:lvl1pPr algn="ctr">
              <a:defRPr sz="1400" b="1">
                <a:solidFill>
                  <a:srgbClr val="C00000"/>
                </a:solidFill>
                <a:latin typeface="Times New Roman" panose="02020603050405020304" pitchFamily="18" charset="0"/>
                <a:ea typeface="Times New Roman" panose="02020603050405020304" pitchFamily="18" charset="0"/>
              </a:defRPr>
            </a:lvl1pPr>
          </a:lstStyle>
          <a:p>
            <a:pPr marL="285750" indent="-285750" algn="l">
              <a:buFont typeface="Arial" panose="020B0604020202020204" pitchFamily="34" charset="0"/>
              <a:buChar char="•"/>
            </a:pPr>
            <a:r>
              <a:rPr lang="en-US"/>
              <a:t>Bản đồ</a:t>
            </a:r>
          </a:p>
          <a:p>
            <a:pPr marL="285750" indent="-285750" algn="l">
              <a:buFont typeface="Arial" panose="020B0604020202020204" pitchFamily="34" charset="0"/>
              <a:buChar char="•"/>
            </a:pPr>
            <a:r>
              <a:rPr lang="en-US"/>
              <a:t>Bảng dữ liệu</a:t>
            </a:r>
          </a:p>
          <a:p>
            <a:pPr marL="285750" indent="-285750" algn="l">
              <a:buFont typeface="Arial" panose="020B0604020202020204" pitchFamily="34" charset="0"/>
              <a:buChar char="•"/>
            </a:pPr>
            <a:r>
              <a:rPr lang="en-US"/>
              <a:t>Đồ thị, biểu đồ</a:t>
            </a:r>
            <a:endParaRPr lang="vi-VN"/>
          </a:p>
        </p:txBody>
      </p:sp>
      <p:sp>
        <p:nvSpPr>
          <p:cNvPr id="21" name="TextBox 20">
            <a:extLst>
              <a:ext uri="{FF2B5EF4-FFF2-40B4-BE49-F238E27FC236}">
                <a16:creationId xmlns:a16="http://schemas.microsoft.com/office/drawing/2014/main" id="{AC95BBB0-228D-4377-A544-0DF738CBE5FA}"/>
              </a:ext>
            </a:extLst>
          </p:cNvPr>
          <p:cNvSpPr txBox="1"/>
          <p:nvPr/>
        </p:nvSpPr>
        <p:spPr>
          <a:xfrm>
            <a:off x="4260851" y="6454319"/>
            <a:ext cx="4940300"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19</a:t>
            </a:r>
            <a:r>
              <a:rPr lang="vi-VN" sz="1400" b="1">
                <a:solidFill>
                  <a:srgbClr val="C00000"/>
                </a:solidFill>
                <a:latin typeface="Times New Roman" panose="02020603050405020304" pitchFamily="18" charset="0"/>
              </a:rPr>
              <a:t>:  </a:t>
            </a:r>
            <a:r>
              <a:rPr lang="en-US" sz="1400" b="1">
                <a:solidFill>
                  <a:srgbClr val="C00000"/>
                </a:solidFill>
                <a:latin typeface="Times New Roman" panose="02020603050405020304" pitchFamily="18" charset="0"/>
              </a:rPr>
              <a:t>C</a:t>
            </a:r>
            <a:r>
              <a:rPr lang="vi-VN" sz="1400" b="1">
                <a:solidFill>
                  <a:srgbClr val="C00000"/>
                </a:solidFill>
                <a:latin typeface="Times New Roman" panose="02020603050405020304" pitchFamily="18" charset="0"/>
              </a:rPr>
              <a:t>ác yêu cầu kỹ thuật khác)</a:t>
            </a:r>
          </a:p>
        </p:txBody>
      </p:sp>
    </p:spTree>
    <p:extLst>
      <p:ext uri="{BB962C8B-B14F-4D97-AF65-F5344CB8AC3E}">
        <p14:creationId xmlns:p14="http://schemas.microsoft.com/office/powerpoint/2010/main" val="180710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1689B7-0F25-4E4D-B585-7DEF2A4C340F}"/>
              </a:ext>
            </a:extLst>
          </p:cNvPr>
          <p:cNvPicPr>
            <a:picLocks noChangeAspect="1"/>
          </p:cNvPicPr>
          <p:nvPr/>
        </p:nvPicPr>
        <p:blipFill>
          <a:blip r:embed="rId2"/>
          <a:stretch>
            <a:fillRect/>
          </a:stretch>
        </p:blipFill>
        <p:spPr>
          <a:xfrm>
            <a:off x="855430" y="2131091"/>
            <a:ext cx="7873701" cy="3822779"/>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2" y="95904"/>
            <a:ext cx="11147170" cy="988156"/>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V</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CÁC QUY ĐỊNH ĐỐI VỚI CÁC CƠ QUAN NHÀ NƯỚC VỀ KHAI THÁC VÀ SỬ DỤNG DỮ LIỆU ĐƯỢC CHIA SẺ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TRÊN NỀN TẢNG BẢN ĐỒ SỐ THÀNH PHỐ HỒ CHÍ MINH</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46247B9-69D4-4BAA-9C60-5D2E35525B2B}"/>
              </a:ext>
            </a:extLst>
          </p:cNvPr>
          <p:cNvSpPr txBox="1"/>
          <p:nvPr/>
        </p:nvSpPr>
        <p:spPr>
          <a:xfrm>
            <a:off x="5664200" y="1582404"/>
            <a:ext cx="2735563"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20</a:t>
            </a:r>
            <a:r>
              <a:rPr lang="vi-VN" sz="1400" b="1">
                <a:solidFill>
                  <a:srgbClr val="C00000"/>
                </a:solidFill>
                <a:latin typeface="Times New Roman" panose="02020603050405020304" pitchFamily="18" charset="0"/>
              </a:rPr>
              <a:t>: </a:t>
            </a:r>
            <a:r>
              <a:rPr lang="en-US" sz="1400" b="1">
                <a:solidFill>
                  <a:srgbClr val="C00000"/>
                </a:solidFill>
                <a:latin typeface="Times New Roman" panose="02020603050405020304" pitchFamily="18" charset="0"/>
              </a:rPr>
              <a:t>C</a:t>
            </a:r>
            <a:r>
              <a:rPr lang="vi-VN" sz="1400" b="1">
                <a:solidFill>
                  <a:srgbClr val="C00000"/>
                </a:solidFill>
                <a:latin typeface="Times New Roman" panose="02020603050405020304" pitchFamily="18" charset="0"/>
              </a:rPr>
              <a:t>ác quy định chung)</a:t>
            </a:r>
          </a:p>
        </p:txBody>
      </p:sp>
      <p:cxnSp>
        <p:nvCxnSpPr>
          <p:cNvPr id="18" name="Straight Arrow Connector 17">
            <a:extLst>
              <a:ext uri="{FF2B5EF4-FFF2-40B4-BE49-F238E27FC236}">
                <a16:creationId xmlns:a16="http://schemas.microsoft.com/office/drawing/2014/main" id="{21B7F8C6-3229-4E54-A5AE-5EB5E5F8BCE6}"/>
              </a:ext>
            </a:extLst>
          </p:cNvPr>
          <p:cNvCxnSpPr>
            <a:cxnSpLocks/>
          </p:cNvCxnSpPr>
          <p:nvPr/>
        </p:nvCxnSpPr>
        <p:spPr>
          <a:xfrm>
            <a:off x="6477001" y="1950243"/>
            <a:ext cx="0" cy="162269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3EEB04-41EC-4A42-93A3-3DECCD802CF1}"/>
              </a:ext>
            </a:extLst>
          </p:cNvPr>
          <p:cNvCxnSpPr>
            <a:cxnSpLocks/>
          </p:cNvCxnSpPr>
          <p:nvPr/>
        </p:nvCxnSpPr>
        <p:spPr>
          <a:xfrm>
            <a:off x="7687734" y="1950243"/>
            <a:ext cx="0" cy="113592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DEEFDF7-E9F5-4FA5-B793-42DBABA4EDFE}"/>
              </a:ext>
            </a:extLst>
          </p:cNvPr>
          <p:cNvSpPr txBox="1"/>
          <p:nvPr/>
        </p:nvSpPr>
        <p:spPr>
          <a:xfrm>
            <a:off x="9024642" y="3124203"/>
            <a:ext cx="3006492" cy="95410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21</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Các cơ quan Nhà nước khai thác và sử dụng dữ liệu đã được chia sẻ trên nền tảng bản đồ số Thành phố Hồ Chí Minh</a:t>
            </a:r>
            <a:r>
              <a:rPr lang="vi-VN" sz="1400" b="1">
                <a:solidFill>
                  <a:srgbClr val="C00000"/>
                </a:solidFill>
                <a:latin typeface="Times New Roman" panose="02020603050405020304" pitchFamily="18" charset="0"/>
              </a:rPr>
              <a:t>)</a:t>
            </a:r>
          </a:p>
        </p:txBody>
      </p:sp>
      <p:cxnSp>
        <p:nvCxnSpPr>
          <p:cNvPr id="28" name="Straight Arrow Connector 27">
            <a:extLst>
              <a:ext uri="{FF2B5EF4-FFF2-40B4-BE49-F238E27FC236}">
                <a16:creationId xmlns:a16="http://schemas.microsoft.com/office/drawing/2014/main" id="{256AED22-AD92-45A4-B38D-642EF5A258F7}"/>
              </a:ext>
            </a:extLst>
          </p:cNvPr>
          <p:cNvCxnSpPr>
            <a:cxnSpLocks/>
          </p:cNvCxnSpPr>
          <p:nvPr/>
        </p:nvCxnSpPr>
        <p:spPr>
          <a:xfrm flipH="1">
            <a:off x="8645296" y="3327399"/>
            <a:ext cx="524105"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864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ED3DD81-8D4F-46B2-B554-636728D9E851}"/>
              </a:ext>
            </a:extLst>
          </p:cNvPr>
          <p:cNvPicPr>
            <a:picLocks noChangeAspect="1"/>
          </p:cNvPicPr>
          <p:nvPr/>
        </p:nvPicPr>
        <p:blipFill>
          <a:blip r:embed="rId2"/>
          <a:stretch>
            <a:fillRect/>
          </a:stretch>
        </p:blipFill>
        <p:spPr>
          <a:xfrm>
            <a:off x="311123" y="1827922"/>
            <a:ext cx="7644573" cy="3796449"/>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2" y="95904"/>
            <a:ext cx="11147170" cy="680699"/>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VI</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CÁC QUY ĐỊNH VỀ QUẢN TRỊ NỀN TẢNG BẢN ĐỒ SỐ THÀNH PHỐ HỒ CHÍ MINH ĐỐI VỚI CÁC CƠ QUAN NHÀ NƯỚC</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DEEFDF7-E9F5-4FA5-B793-42DBABA4EDFE}"/>
              </a:ext>
            </a:extLst>
          </p:cNvPr>
          <p:cNvSpPr txBox="1"/>
          <p:nvPr/>
        </p:nvSpPr>
        <p:spPr>
          <a:xfrm>
            <a:off x="812800" y="6327320"/>
            <a:ext cx="6891867"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22</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Nguyên tắc quản trị nền tảng bản đồ số Thành phố Hồ Chí Minh</a:t>
            </a:r>
            <a:r>
              <a:rPr lang="vi-VN" sz="1400" b="1">
                <a:solidFill>
                  <a:srgbClr val="C00000"/>
                </a:solidFill>
                <a:latin typeface="Times New Roman" panose="02020603050405020304" pitchFamily="18" charset="0"/>
              </a:rPr>
              <a:t>)</a:t>
            </a:r>
          </a:p>
        </p:txBody>
      </p:sp>
      <p:cxnSp>
        <p:nvCxnSpPr>
          <p:cNvPr id="28" name="Straight Arrow Connector 27">
            <a:extLst>
              <a:ext uri="{FF2B5EF4-FFF2-40B4-BE49-F238E27FC236}">
                <a16:creationId xmlns:a16="http://schemas.microsoft.com/office/drawing/2014/main" id="{256AED22-AD92-45A4-B38D-642EF5A258F7}"/>
              </a:ext>
            </a:extLst>
          </p:cNvPr>
          <p:cNvCxnSpPr>
            <a:cxnSpLocks/>
          </p:cNvCxnSpPr>
          <p:nvPr/>
        </p:nvCxnSpPr>
        <p:spPr>
          <a:xfrm>
            <a:off x="7233510" y="1679945"/>
            <a:ext cx="0" cy="100499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764CDC5-EF6E-43A8-925D-5608CFC970DE}"/>
              </a:ext>
            </a:extLst>
          </p:cNvPr>
          <p:cNvCxnSpPr>
            <a:cxnSpLocks/>
          </p:cNvCxnSpPr>
          <p:nvPr/>
        </p:nvCxnSpPr>
        <p:spPr>
          <a:xfrm flipV="1">
            <a:off x="1811867" y="4800600"/>
            <a:ext cx="0" cy="152672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A6B059-226A-438F-98EB-DB4E7E73CDEB}"/>
              </a:ext>
            </a:extLst>
          </p:cNvPr>
          <p:cNvCxnSpPr>
            <a:cxnSpLocks/>
          </p:cNvCxnSpPr>
          <p:nvPr/>
        </p:nvCxnSpPr>
        <p:spPr>
          <a:xfrm flipH="1" flipV="1">
            <a:off x="6527470" y="4822326"/>
            <a:ext cx="11773" cy="138682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5E6EFE-CD96-4E6B-B2A3-B9BDEA93B877}"/>
              </a:ext>
            </a:extLst>
          </p:cNvPr>
          <p:cNvCxnSpPr>
            <a:cxnSpLocks/>
          </p:cNvCxnSpPr>
          <p:nvPr/>
        </p:nvCxnSpPr>
        <p:spPr>
          <a:xfrm>
            <a:off x="4072467" y="4636747"/>
            <a:ext cx="0" cy="1690573"/>
          </a:xfrm>
          <a:prstGeom prst="straightConnector1">
            <a:avLst/>
          </a:prstGeom>
          <a:ln>
            <a:solidFill>
              <a:srgbClr val="C00000"/>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7BFE77A-E1B5-4249-8AB5-01826B67FA65}"/>
              </a:ext>
            </a:extLst>
          </p:cNvPr>
          <p:cNvSpPr txBox="1"/>
          <p:nvPr/>
        </p:nvSpPr>
        <p:spPr>
          <a:xfrm>
            <a:off x="9141025" y="4927621"/>
            <a:ext cx="2856242" cy="646331"/>
          </a:xfrm>
          <a:prstGeom prst="rect">
            <a:avLst/>
          </a:prstGeom>
          <a:noFill/>
        </p:spPr>
        <p:txBody>
          <a:bodyPr wrap="square">
            <a:spAutoFit/>
          </a:bodyPr>
          <a:lstStyle/>
          <a:p>
            <a:pPr marL="171450" indent="-171450">
              <a:buFont typeface="Arial" panose="020B0604020202020204" pitchFamily="34" charset="0"/>
              <a:buChar char="•"/>
            </a:pPr>
            <a:r>
              <a:rPr lang="vi-VN" sz="1200" b="1">
                <a:solidFill>
                  <a:srgbClr val="002060"/>
                </a:solidFill>
                <a:latin typeface="Times New Roman" panose="02020603050405020304" pitchFamily="18" charset="0"/>
                <a:ea typeface="Times New Roman" panose="02020603050405020304" pitchFamily="18" charset="0"/>
              </a:rPr>
              <a:t>Cấp tài khoản và phân quyền (roles)</a:t>
            </a:r>
          </a:p>
          <a:p>
            <a:pPr marL="171450" indent="-171450">
              <a:buFont typeface="Arial" panose="020B0604020202020204" pitchFamily="34" charset="0"/>
              <a:buChar char="•"/>
            </a:pPr>
            <a:r>
              <a:rPr lang="vi-VN" sz="1200" b="1">
                <a:solidFill>
                  <a:srgbClr val="002060"/>
                </a:solidFill>
                <a:latin typeface="Times New Roman" panose="02020603050405020304" pitchFamily="18" charset="0"/>
              </a:rPr>
              <a:t>Giám sát hoạt động</a:t>
            </a:r>
          </a:p>
          <a:p>
            <a:pPr marL="171450" indent="-171450">
              <a:buFont typeface="Arial" panose="020B0604020202020204" pitchFamily="34" charset="0"/>
              <a:buChar char="•"/>
            </a:pPr>
            <a:r>
              <a:rPr lang="vi-VN" sz="1200" b="1">
                <a:solidFill>
                  <a:srgbClr val="002060"/>
                </a:solidFill>
                <a:latin typeface="Times New Roman" panose="02020603050405020304" pitchFamily="18" charset="0"/>
              </a:rPr>
              <a:t>Kiểm tra và thẩm định</a:t>
            </a:r>
          </a:p>
        </p:txBody>
      </p:sp>
      <p:sp>
        <p:nvSpPr>
          <p:cNvPr id="25" name="TextBox 24">
            <a:extLst>
              <a:ext uri="{FF2B5EF4-FFF2-40B4-BE49-F238E27FC236}">
                <a16:creationId xmlns:a16="http://schemas.microsoft.com/office/drawing/2014/main" id="{EFEFE2F0-1DC0-4434-A35C-E3D1F110A06A}"/>
              </a:ext>
            </a:extLst>
          </p:cNvPr>
          <p:cNvSpPr txBox="1"/>
          <p:nvPr/>
        </p:nvSpPr>
        <p:spPr>
          <a:xfrm>
            <a:off x="2549954" y="941281"/>
            <a:ext cx="3045025" cy="738664"/>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23</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Các dạng tài khoản của cơ quan giám sát thực thi nền tảng bản đồ số Thành phố Hồ Chí Minh</a:t>
            </a:r>
            <a:r>
              <a:rPr lang="vi-VN" sz="1400" b="1">
                <a:solidFill>
                  <a:srgbClr val="C00000"/>
                </a:solidFill>
                <a:latin typeface="Times New Roman" panose="02020603050405020304" pitchFamily="18" charset="0"/>
              </a:rPr>
              <a:t>)</a:t>
            </a:r>
          </a:p>
        </p:txBody>
      </p:sp>
      <p:cxnSp>
        <p:nvCxnSpPr>
          <p:cNvPr id="26" name="Straight Arrow Connector 25">
            <a:extLst>
              <a:ext uri="{FF2B5EF4-FFF2-40B4-BE49-F238E27FC236}">
                <a16:creationId xmlns:a16="http://schemas.microsoft.com/office/drawing/2014/main" id="{09890AB9-40CB-4795-9E0D-C66806C2D102}"/>
              </a:ext>
            </a:extLst>
          </p:cNvPr>
          <p:cNvCxnSpPr>
            <a:cxnSpLocks/>
          </p:cNvCxnSpPr>
          <p:nvPr/>
        </p:nvCxnSpPr>
        <p:spPr>
          <a:xfrm>
            <a:off x="3928533" y="1679945"/>
            <a:ext cx="0" cy="1520455"/>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37BAA1B-E464-44E1-A236-44A86D701E9F}"/>
              </a:ext>
            </a:extLst>
          </p:cNvPr>
          <p:cNvSpPr txBox="1"/>
          <p:nvPr/>
        </p:nvSpPr>
        <p:spPr>
          <a:xfrm>
            <a:off x="6096000" y="923473"/>
            <a:ext cx="3045025" cy="738664"/>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24</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Các dạng tài khoản của cơ quan chủ quản dữ liệu nền tảng bản đồ số Thành phố Hồ Chí Minh</a:t>
            </a:r>
            <a:r>
              <a:rPr lang="vi-VN" sz="1400" b="1">
                <a:solidFill>
                  <a:srgbClr val="C00000"/>
                </a:solidFill>
                <a:latin typeface="Times New Roman" panose="02020603050405020304" pitchFamily="18" charset="0"/>
              </a:rPr>
              <a:t>)</a:t>
            </a:r>
          </a:p>
        </p:txBody>
      </p:sp>
      <p:sp>
        <p:nvSpPr>
          <p:cNvPr id="30" name="TextBox 29">
            <a:extLst>
              <a:ext uri="{FF2B5EF4-FFF2-40B4-BE49-F238E27FC236}">
                <a16:creationId xmlns:a16="http://schemas.microsoft.com/office/drawing/2014/main" id="{1907BF1B-8EC2-4F54-A47D-D9AED07EDCB3}"/>
              </a:ext>
            </a:extLst>
          </p:cNvPr>
          <p:cNvSpPr txBox="1"/>
          <p:nvPr/>
        </p:nvSpPr>
        <p:spPr>
          <a:xfrm>
            <a:off x="9090229" y="2977631"/>
            <a:ext cx="3045025" cy="1107996"/>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25</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Quy định về hoạt động và giám sát hoạt động nền tảng bản đồ số Thành phố Hồ Chí Minh</a:t>
            </a:r>
            <a:r>
              <a:rPr lang="vi-VN" sz="1400" b="1">
                <a:solidFill>
                  <a:srgbClr val="C00000"/>
                </a:solidFill>
                <a:latin typeface="Times New Roman" panose="02020603050405020304" pitchFamily="18" charset="0"/>
              </a:rPr>
              <a:t>)</a:t>
            </a:r>
          </a:p>
          <a:p>
            <a:pPr marL="285750" indent="-285750">
              <a:buFont typeface="Arial" panose="020B0604020202020204" pitchFamily="34" charset="0"/>
              <a:buChar char="•"/>
            </a:pPr>
            <a:r>
              <a:rPr lang="en-US" sz="1200" b="1">
                <a:solidFill>
                  <a:srgbClr val="002060"/>
                </a:solidFill>
                <a:latin typeface="Times New Roman" panose="02020603050405020304" pitchFamily="18" charset="0"/>
              </a:rPr>
              <a:t>Cơ quan chủ quản dữ liệu</a:t>
            </a:r>
          </a:p>
          <a:p>
            <a:pPr marL="285750" indent="-285750">
              <a:buFont typeface="Arial" panose="020B0604020202020204" pitchFamily="34" charset="0"/>
              <a:buChar char="•"/>
            </a:pPr>
            <a:r>
              <a:rPr lang="en-US" sz="1200" b="1">
                <a:solidFill>
                  <a:srgbClr val="002060"/>
                </a:solidFill>
                <a:latin typeface="Times New Roman" panose="02020603050405020304" pitchFamily="18" charset="0"/>
              </a:rPr>
              <a:t>Cơ quan quản lý dữ liệu</a:t>
            </a:r>
            <a:endParaRPr lang="vi-VN" sz="1200" b="1">
              <a:solidFill>
                <a:srgbClr val="002060"/>
              </a:solidFill>
              <a:latin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7B3F1AB0-78DF-4209-80D4-1508ACC59286}"/>
              </a:ext>
            </a:extLst>
          </p:cNvPr>
          <p:cNvCxnSpPr>
            <a:cxnSpLocks/>
          </p:cNvCxnSpPr>
          <p:nvPr/>
        </p:nvCxnSpPr>
        <p:spPr>
          <a:xfrm flipH="1">
            <a:off x="5811295" y="2320301"/>
            <a:ext cx="4548932"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568D056-28D1-4218-9FFB-926F872360E7}"/>
              </a:ext>
            </a:extLst>
          </p:cNvPr>
          <p:cNvCxnSpPr>
            <a:cxnSpLocks/>
          </p:cNvCxnSpPr>
          <p:nvPr/>
        </p:nvCxnSpPr>
        <p:spPr>
          <a:xfrm flipV="1">
            <a:off x="10357254" y="2320301"/>
            <a:ext cx="0" cy="608698"/>
          </a:xfrm>
          <a:prstGeom prst="straightConnector1">
            <a:avLst/>
          </a:prstGeom>
          <a:ln>
            <a:solidFill>
              <a:srgbClr val="C0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ADB1DCE-3812-4CEA-8588-E29381C2D39A}"/>
              </a:ext>
            </a:extLst>
          </p:cNvPr>
          <p:cNvCxnSpPr>
            <a:cxnSpLocks/>
          </p:cNvCxnSpPr>
          <p:nvPr/>
        </p:nvCxnSpPr>
        <p:spPr>
          <a:xfrm flipH="1">
            <a:off x="5180942" y="3562406"/>
            <a:ext cx="4081591" cy="14919"/>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FC9DB5E-BCF7-4CB5-BACB-F574685F9886}"/>
              </a:ext>
            </a:extLst>
          </p:cNvPr>
          <p:cNvSpPr txBox="1"/>
          <p:nvPr/>
        </p:nvSpPr>
        <p:spPr>
          <a:xfrm>
            <a:off x="7972648" y="2057124"/>
            <a:ext cx="1701568" cy="276999"/>
          </a:xfrm>
          <a:prstGeom prst="rect">
            <a:avLst/>
          </a:prstGeom>
          <a:noFill/>
        </p:spPr>
        <p:txBody>
          <a:bodyPr wrap="square">
            <a:spAutoFit/>
          </a:bodyPr>
          <a:lstStyle/>
          <a:p>
            <a:r>
              <a:rPr lang="en-US" sz="1200" b="1">
                <a:solidFill>
                  <a:srgbClr val="002060"/>
                </a:solidFill>
                <a:latin typeface="Times New Roman" panose="02020603050405020304" pitchFamily="18" charset="0"/>
              </a:rPr>
              <a:t>Hoạt động và giám sát</a:t>
            </a:r>
            <a:endParaRPr lang="vi-VN" sz="1200">
              <a:solidFill>
                <a:srgbClr val="002060"/>
              </a:solidFill>
            </a:endParaRPr>
          </a:p>
        </p:txBody>
      </p:sp>
      <p:sp>
        <p:nvSpPr>
          <p:cNvPr id="45" name="TextBox 44">
            <a:extLst>
              <a:ext uri="{FF2B5EF4-FFF2-40B4-BE49-F238E27FC236}">
                <a16:creationId xmlns:a16="http://schemas.microsoft.com/office/drawing/2014/main" id="{49F818FD-A7FC-4FFF-97C3-E88713727184}"/>
              </a:ext>
            </a:extLst>
          </p:cNvPr>
          <p:cNvSpPr txBox="1"/>
          <p:nvPr/>
        </p:nvSpPr>
        <p:spPr>
          <a:xfrm>
            <a:off x="8025235" y="3562406"/>
            <a:ext cx="1182357" cy="461665"/>
          </a:xfrm>
          <a:prstGeom prst="rect">
            <a:avLst/>
          </a:prstGeom>
          <a:noFill/>
        </p:spPr>
        <p:txBody>
          <a:bodyPr wrap="square">
            <a:spAutoFit/>
          </a:bodyPr>
          <a:lstStyle/>
          <a:p>
            <a:pPr algn="ctr"/>
            <a:r>
              <a:rPr lang="en-US" sz="1200" b="1">
                <a:solidFill>
                  <a:srgbClr val="002060"/>
                </a:solidFill>
                <a:latin typeface="Times New Roman" panose="02020603050405020304" pitchFamily="18" charset="0"/>
              </a:rPr>
              <a:t>Hoạt động </a:t>
            </a:r>
          </a:p>
          <a:p>
            <a:pPr algn="ctr"/>
            <a:r>
              <a:rPr lang="en-US" sz="1200" b="1">
                <a:solidFill>
                  <a:srgbClr val="002060"/>
                </a:solidFill>
                <a:latin typeface="Times New Roman" panose="02020603050405020304" pitchFamily="18" charset="0"/>
              </a:rPr>
              <a:t>và giám sát</a:t>
            </a:r>
            <a:endParaRPr lang="vi-VN" sz="1200">
              <a:solidFill>
                <a:srgbClr val="002060"/>
              </a:solidFill>
            </a:endParaRPr>
          </a:p>
        </p:txBody>
      </p:sp>
      <p:cxnSp>
        <p:nvCxnSpPr>
          <p:cNvPr id="48" name="Straight Arrow Connector 47">
            <a:extLst>
              <a:ext uri="{FF2B5EF4-FFF2-40B4-BE49-F238E27FC236}">
                <a16:creationId xmlns:a16="http://schemas.microsoft.com/office/drawing/2014/main" id="{AF4C708A-4827-4417-915C-BBFB4A879295}"/>
              </a:ext>
            </a:extLst>
          </p:cNvPr>
          <p:cNvCxnSpPr>
            <a:cxnSpLocks/>
          </p:cNvCxnSpPr>
          <p:nvPr/>
        </p:nvCxnSpPr>
        <p:spPr>
          <a:xfrm>
            <a:off x="10013320" y="4168908"/>
            <a:ext cx="0" cy="653418"/>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87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073A-0276-4644-9133-91A0975B98F9}"/>
              </a:ext>
            </a:extLst>
          </p:cNvPr>
          <p:cNvSpPr>
            <a:spLocks noGrp="1"/>
          </p:cNvSpPr>
          <p:nvPr>
            <p:ph type="title"/>
          </p:nvPr>
        </p:nvSpPr>
        <p:spPr/>
        <p:txBody>
          <a:bodyPr/>
          <a:lstStyle/>
          <a:p>
            <a:r>
              <a:rPr lang="en-US" dirty="0" err="1"/>
              <a:t>Nội</a:t>
            </a:r>
            <a:r>
              <a:rPr lang="en-US" dirty="0"/>
              <a:t> dung </a:t>
            </a:r>
          </a:p>
        </p:txBody>
      </p:sp>
      <p:sp>
        <p:nvSpPr>
          <p:cNvPr id="3" name="Content Placeholder 2">
            <a:extLst>
              <a:ext uri="{FF2B5EF4-FFF2-40B4-BE49-F238E27FC236}">
                <a16:creationId xmlns:a16="http://schemas.microsoft.com/office/drawing/2014/main" id="{A649FD8E-D49A-B04B-83C4-3422BFE57A84}"/>
              </a:ext>
            </a:extLst>
          </p:cNvPr>
          <p:cNvSpPr>
            <a:spLocks noGrp="1"/>
          </p:cNvSpPr>
          <p:nvPr>
            <p:ph sz="quarter" idx="10"/>
          </p:nvPr>
        </p:nvSpPr>
        <p:spPr/>
        <p:txBody>
          <a:bodyPr/>
          <a:lstStyle/>
          <a:p>
            <a:r>
              <a:rPr lang="en-US" dirty="0" err="1"/>
              <a:t>Hiện</a:t>
            </a:r>
            <a:r>
              <a:rPr lang="en-US" dirty="0"/>
              <a:t> </a:t>
            </a:r>
            <a:r>
              <a:rPr lang="en-US" dirty="0" err="1"/>
              <a:t>trạng</a:t>
            </a:r>
            <a:r>
              <a:rPr lang="en-US" dirty="0"/>
              <a:t>, </a:t>
            </a:r>
            <a:r>
              <a:rPr lang="en-US" dirty="0" err="1"/>
              <a:t>thách</a:t>
            </a:r>
            <a:r>
              <a:rPr lang="en-US" dirty="0"/>
              <a:t> </a:t>
            </a:r>
            <a:r>
              <a:rPr lang="en-US" dirty="0" err="1"/>
              <a:t>thức</a:t>
            </a:r>
            <a:r>
              <a:rPr lang="en-US" dirty="0"/>
              <a:t> </a:t>
            </a:r>
            <a:r>
              <a:rPr lang="en-US" dirty="0" err="1"/>
              <a:t>và</a:t>
            </a:r>
            <a:r>
              <a:rPr lang="en-US" dirty="0"/>
              <a:t> </a:t>
            </a:r>
            <a:r>
              <a:rPr lang="en-US" dirty="0" err="1"/>
              <a:t>các</a:t>
            </a:r>
            <a:r>
              <a:rPr lang="en-US" dirty="0"/>
              <a:t> </a:t>
            </a:r>
            <a:r>
              <a:rPr lang="en-US" dirty="0" err="1"/>
              <a:t>yếu</a:t>
            </a:r>
            <a:r>
              <a:rPr lang="en-US" dirty="0"/>
              <a:t> </a:t>
            </a:r>
            <a:r>
              <a:rPr lang="en-US" dirty="0" err="1"/>
              <a:t>tố</a:t>
            </a:r>
            <a:r>
              <a:rPr lang="en-US" dirty="0"/>
              <a:t> </a:t>
            </a:r>
            <a:r>
              <a:rPr lang="en-US" dirty="0" err="1"/>
              <a:t>thành</a:t>
            </a:r>
            <a:r>
              <a:rPr lang="en-US" dirty="0"/>
              <a:t> </a:t>
            </a:r>
            <a:r>
              <a:rPr lang="en-US" dirty="0" err="1"/>
              <a:t>công</a:t>
            </a:r>
            <a:r>
              <a:rPr lang="en-US" dirty="0"/>
              <a:t> </a:t>
            </a:r>
            <a:r>
              <a:rPr lang="en-US" dirty="0" err="1"/>
              <a:t>về</a:t>
            </a:r>
            <a:r>
              <a:rPr lang="en-US" dirty="0"/>
              <a:t> chia </a:t>
            </a:r>
            <a:r>
              <a:rPr lang="en-US" dirty="0" err="1"/>
              <a:t>sẻ</a:t>
            </a:r>
            <a:r>
              <a:rPr lang="en-US" dirty="0"/>
              <a:t> </a:t>
            </a:r>
            <a:r>
              <a:rPr lang="en-US" dirty="0" err="1"/>
              <a:t>dữ</a:t>
            </a:r>
            <a:r>
              <a:rPr lang="en-US" dirty="0"/>
              <a:t> </a:t>
            </a:r>
            <a:r>
              <a:rPr lang="en-US" dirty="0" err="1"/>
              <a:t>liệu</a:t>
            </a:r>
            <a:r>
              <a:rPr lang="en-US" dirty="0"/>
              <a:t> </a:t>
            </a:r>
            <a:r>
              <a:rPr lang="en-US" dirty="0" err="1"/>
              <a:t>không</a:t>
            </a:r>
            <a:r>
              <a:rPr lang="en-US" dirty="0"/>
              <a:t> </a:t>
            </a:r>
            <a:r>
              <a:rPr lang="en-US" dirty="0" err="1"/>
              <a:t>gian</a:t>
            </a:r>
            <a:r>
              <a:rPr lang="en-US" dirty="0"/>
              <a:t> </a:t>
            </a:r>
            <a:r>
              <a:rPr lang="en-US" dirty="0" err="1"/>
              <a:t>địa</a:t>
            </a:r>
            <a:r>
              <a:rPr lang="en-US" dirty="0"/>
              <a:t> </a:t>
            </a:r>
            <a:r>
              <a:rPr lang="en-US" dirty="0" err="1"/>
              <a:t>lý</a:t>
            </a:r>
            <a:endParaRPr lang="en-US" dirty="0"/>
          </a:p>
          <a:p>
            <a:r>
              <a:rPr lang="en-US" dirty="0" err="1"/>
              <a:t>Mục</a:t>
            </a:r>
            <a:r>
              <a:rPr lang="en-US" dirty="0"/>
              <a:t> </a:t>
            </a:r>
            <a:r>
              <a:rPr lang="en-US" dirty="0" err="1"/>
              <a:t>tiêu</a:t>
            </a:r>
            <a:r>
              <a:rPr lang="en-US" dirty="0"/>
              <a:t> </a:t>
            </a:r>
            <a:r>
              <a:rPr lang="en-US" dirty="0" err="1"/>
              <a:t>của</a:t>
            </a:r>
            <a:r>
              <a:rPr lang="en-US" dirty="0"/>
              <a:t> </a:t>
            </a:r>
            <a:r>
              <a:rPr lang="en-US" dirty="0" err="1"/>
              <a:t>nền</a:t>
            </a:r>
            <a:r>
              <a:rPr lang="en-US" dirty="0"/>
              <a:t> </a:t>
            </a:r>
            <a:r>
              <a:rPr lang="en-US" dirty="0" err="1"/>
              <a:t>tảng</a:t>
            </a:r>
            <a:r>
              <a:rPr lang="en-US" dirty="0"/>
              <a:t> </a:t>
            </a:r>
            <a:r>
              <a:rPr lang="en-US" dirty="0" err="1"/>
              <a:t>bản</a:t>
            </a:r>
            <a:r>
              <a:rPr lang="en-US" dirty="0"/>
              <a:t> </a:t>
            </a:r>
            <a:r>
              <a:rPr lang="en-US" dirty="0" err="1"/>
              <a:t>đồ</a:t>
            </a:r>
            <a:r>
              <a:rPr lang="en-US" dirty="0"/>
              <a:t> </a:t>
            </a:r>
            <a:r>
              <a:rPr lang="en-US" dirty="0" err="1"/>
              <a:t>số</a:t>
            </a:r>
            <a:r>
              <a:rPr lang="en-US" dirty="0"/>
              <a:t> Thành </a:t>
            </a:r>
            <a:r>
              <a:rPr lang="en-US" dirty="0" err="1"/>
              <a:t>phố</a:t>
            </a:r>
            <a:r>
              <a:rPr lang="en-US" dirty="0"/>
              <a:t> </a:t>
            </a:r>
            <a:r>
              <a:rPr lang="en-US" dirty="0" err="1"/>
              <a:t>Hồ</a:t>
            </a:r>
            <a:r>
              <a:rPr lang="en-US" dirty="0"/>
              <a:t> Chí Minh (HCMC OneMap Platform)</a:t>
            </a:r>
          </a:p>
          <a:p>
            <a:r>
              <a:rPr lang="en-US" dirty="0" err="1"/>
              <a:t>Giới</a:t>
            </a:r>
            <a:r>
              <a:rPr lang="en-US" dirty="0"/>
              <a:t> </a:t>
            </a:r>
            <a:r>
              <a:rPr lang="en-US" dirty="0" err="1"/>
              <a:t>thiệu</a:t>
            </a:r>
            <a:r>
              <a:rPr lang="en-US" dirty="0"/>
              <a:t> </a:t>
            </a:r>
            <a:r>
              <a:rPr lang="en-US" dirty="0" err="1"/>
              <a:t>bố</a:t>
            </a:r>
            <a:r>
              <a:rPr lang="en-US" dirty="0"/>
              <a:t> </a:t>
            </a:r>
            <a:r>
              <a:rPr lang="en-US" dirty="0" err="1"/>
              <a:t>cục</a:t>
            </a:r>
            <a:r>
              <a:rPr lang="en-US" dirty="0"/>
              <a:t> </a:t>
            </a:r>
            <a:r>
              <a:rPr lang="en-US" dirty="0" err="1"/>
              <a:t>dự</a:t>
            </a:r>
            <a:r>
              <a:rPr lang="en-US" dirty="0"/>
              <a:t> </a:t>
            </a:r>
            <a:r>
              <a:rPr lang="en-US" dirty="0" err="1"/>
              <a:t>thảo</a:t>
            </a:r>
            <a:r>
              <a:rPr lang="en-US" dirty="0"/>
              <a:t> </a:t>
            </a:r>
            <a:r>
              <a:rPr lang="en-US" dirty="0" err="1"/>
              <a:t>quy</a:t>
            </a:r>
            <a:r>
              <a:rPr lang="en-US" dirty="0"/>
              <a:t> </a:t>
            </a:r>
            <a:r>
              <a:rPr lang="en-US" dirty="0" err="1"/>
              <a:t>chế</a:t>
            </a:r>
            <a:r>
              <a:rPr lang="en-US" dirty="0"/>
              <a:t> </a:t>
            </a:r>
            <a:r>
              <a:rPr lang="en-US" dirty="0" err="1"/>
              <a:t>quản</a:t>
            </a:r>
            <a:r>
              <a:rPr lang="en-US" dirty="0"/>
              <a:t> </a:t>
            </a:r>
            <a:r>
              <a:rPr lang="en-US" dirty="0" err="1"/>
              <a:t>lý</a:t>
            </a:r>
            <a:r>
              <a:rPr lang="en-US" dirty="0"/>
              <a:t> </a:t>
            </a:r>
            <a:r>
              <a:rPr lang="en-US" dirty="0" err="1"/>
              <a:t>vận</a:t>
            </a:r>
            <a:r>
              <a:rPr lang="en-US" dirty="0"/>
              <a:t> </a:t>
            </a:r>
            <a:r>
              <a:rPr lang="en-US" dirty="0" err="1"/>
              <a:t>hành</a:t>
            </a:r>
            <a:r>
              <a:rPr lang="en-US" dirty="0"/>
              <a:t> HCMC OneMap Platform</a:t>
            </a:r>
          </a:p>
          <a:p>
            <a:r>
              <a:rPr lang="en-US" dirty="0" err="1"/>
              <a:t>Một</a:t>
            </a:r>
            <a:r>
              <a:rPr lang="en-US" dirty="0"/>
              <a:t> </a:t>
            </a:r>
            <a:r>
              <a:rPr lang="en-US" dirty="0" err="1"/>
              <a:t>số</a:t>
            </a:r>
            <a:r>
              <a:rPr lang="en-US" dirty="0"/>
              <a:t> </a:t>
            </a:r>
            <a:r>
              <a:rPr lang="en-US" dirty="0" err="1"/>
              <a:t>quy</a:t>
            </a:r>
            <a:r>
              <a:rPr lang="en-US" dirty="0"/>
              <a:t> </a:t>
            </a:r>
            <a:r>
              <a:rPr lang="en-US" dirty="0" err="1"/>
              <a:t>trình</a:t>
            </a:r>
            <a:r>
              <a:rPr lang="en-US" dirty="0"/>
              <a:t> </a:t>
            </a:r>
            <a:r>
              <a:rPr lang="en-US" dirty="0" err="1"/>
              <a:t>và</a:t>
            </a:r>
            <a:r>
              <a:rPr lang="en-US" dirty="0"/>
              <a:t> </a:t>
            </a:r>
            <a:r>
              <a:rPr lang="en-US" dirty="0" err="1"/>
              <a:t>ngữ</a:t>
            </a:r>
            <a:r>
              <a:rPr lang="en-US" dirty="0"/>
              <a:t> </a:t>
            </a:r>
            <a:r>
              <a:rPr lang="en-US" dirty="0" err="1"/>
              <a:t>cảnh</a:t>
            </a:r>
            <a:r>
              <a:rPr lang="en-US" dirty="0"/>
              <a:t> (questions and answers)</a:t>
            </a:r>
          </a:p>
          <a:p>
            <a:pPr marL="0" indent="0">
              <a:buNone/>
            </a:pPr>
            <a:endParaRPr lang="en-US" dirty="0"/>
          </a:p>
        </p:txBody>
      </p:sp>
    </p:spTree>
    <p:extLst>
      <p:ext uri="{BB962C8B-B14F-4D97-AF65-F5344CB8AC3E}">
        <p14:creationId xmlns:p14="http://schemas.microsoft.com/office/powerpoint/2010/main" val="62318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5EDAB88-ECCC-4C95-9AC3-2A863D9034BD}"/>
              </a:ext>
            </a:extLst>
          </p:cNvPr>
          <p:cNvPicPr>
            <a:picLocks noChangeAspect="1"/>
          </p:cNvPicPr>
          <p:nvPr/>
        </p:nvPicPr>
        <p:blipFill>
          <a:blip r:embed="rId2"/>
          <a:stretch>
            <a:fillRect/>
          </a:stretch>
        </p:blipFill>
        <p:spPr>
          <a:xfrm>
            <a:off x="247660" y="1454956"/>
            <a:ext cx="7644573" cy="3811728"/>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1" y="95904"/>
            <a:ext cx="11292405" cy="680699"/>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VII</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CÁC QUY ĐỊNH VỀ HỆ SINH THÁI DỮ LIỆU KHÔNG GIAN ĐỊA LÝ MỞ TRÊN NỀN TẢNG BẢN ĐỒ SỐ THÀNH PHỐ HỒ CHÍ MINH</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67D9315-CDA2-4BD6-9C41-C62107ECF456}"/>
              </a:ext>
            </a:extLst>
          </p:cNvPr>
          <p:cNvSpPr txBox="1"/>
          <p:nvPr/>
        </p:nvSpPr>
        <p:spPr>
          <a:xfrm>
            <a:off x="3873761" y="5791148"/>
            <a:ext cx="6891867"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26</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Khái niệm về hệ sinh thái dữ liệu không gian địa lý mở</a:t>
            </a:r>
            <a:r>
              <a:rPr lang="vi-VN" sz="1400" b="1">
                <a:solidFill>
                  <a:srgbClr val="C00000"/>
                </a:solidFill>
                <a:latin typeface="Times New Roman" panose="02020603050405020304" pitchFamily="18" charset="0"/>
              </a:rPr>
              <a:t>)</a:t>
            </a:r>
          </a:p>
        </p:txBody>
      </p:sp>
      <p:sp>
        <p:nvSpPr>
          <p:cNvPr id="23" name="TextBox 22">
            <a:extLst>
              <a:ext uri="{FF2B5EF4-FFF2-40B4-BE49-F238E27FC236}">
                <a16:creationId xmlns:a16="http://schemas.microsoft.com/office/drawing/2014/main" id="{F27F3B54-7AD0-4132-B0B0-CAE44B538865}"/>
              </a:ext>
            </a:extLst>
          </p:cNvPr>
          <p:cNvSpPr txBox="1"/>
          <p:nvPr/>
        </p:nvSpPr>
        <p:spPr>
          <a:xfrm>
            <a:off x="3623732" y="884674"/>
            <a:ext cx="5770837"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27</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Thành viên tham gia trong hệ sinh thái dữ liệu mở trên nền tảng bản đồ số Thành phố Hồ Chí Minh</a:t>
            </a:r>
            <a:r>
              <a:rPr lang="vi-VN" sz="1400" b="1">
                <a:solidFill>
                  <a:srgbClr val="C00000"/>
                </a:solidFill>
                <a:latin typeface="Times New Roman" panose="02020603050405020304" pitchFamily="18" charset="0"/>
              </a:rPr>
              <a:t>)</a:t>
            </a:r>
          </a:p>
        </p:txBody>
      </p:sp>
      <p:cxnSp>
        <p:nvCxnSpPr>
          <p:cNvPr id="24" name="Straight Arrow Connector 23">
            <a:extLst>
              <a:ext uri="{FF2B5EF4-FFF2-40B4-BE49-F238E27FC236}">
                <a16:creationId xmlns:a16="http://schemas.microsoft.com/office/drawing/2014/main" id="{B8CF750C-BC08-4257-9756-4DE2C385EE65}"/>
              </a:ext>
            </a:extLst>
          </p:cNvPr>
          <p:cNvCxnSpPr>
            <a:cxnSpLocks/>
          </p:cNvCxnSpPr>
          <p:nvPr/>
        </p:nvCxnSpPr>
        <p:spPr>
          <a:xfrm>
            <a:off x="6547709" y="1407894"/>
            <a:ext cx="0" cy="100499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FA9417B-C6F1-46B2-A505-C792E7A7AE2F}"/>
              </a:ext>
            </a:extLst>
          </p:cNvPr>
          <p:cNvCxnSpPr>
            <a:cxnSpLocks/>
          </p:cNvCxnSpPr>
          <p:nvPr/>
        </p:nvCxnSpPr>
        <p:spPr>
          <a:xfrm>
            <a:off x="7084080" y="1407894"/>
            <a:ext cx="0" cy="2088839"/>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A54F01-D633-46CA-A354-B88E6F0075FB}"/>
              </a:ext>
            </a:extLst>
          </p:cNvPr>
          <p:cNvSpPr txBox="1"/>
          <p:nvPr/>
        </p:nvSpPr>
        <p:spPr>
          <a:xfrm>
            <a:off x="197267" y="5603994"/>
            <a:ext cx="3426465" cy="738664"/>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28</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Các quy định đối với thành viên hệ sinh thái dữ liệu mở trên nền tảng bản đồ số Thành phố Hồ Chí Minh</a:t>
            </a:r>
            <a:r>
              <a:rPr lang="vi-VN" sz="1400" b="1">
                <a:solidFill>
                  <a:srgbClr val="C00000"/>
                </a:solidFill>
                <a:latin typeface="Times New Roman" panose="02020603050405020304" pitchFamily="18" charset="0"/>
              </a:rPr>
              <a:t>)</a:t>
            </a:r>
          </a:p>
        </p:txBody>
      </p:sp>
      <p:sp>
        <p:nvSpPr>
          <p:cNvPr id="39" name="TextBox 38">
            <a:extLst>
              <a:ext uri="{FF2B5EF4-FFF2-40B4-BE49-F238E27FC236}">
                <a16:creationId xmlns:a16="http://schemas.microsoft.com/office/drawing/2014/main" id="{C44270C2-A0E0-4901-AFF9-2FC9B8A19227}"/>
              </a:ext>
            </a:extLst>
          </p:cNvPr>
          <p:cNvSpPr txBox="1"/>
          <p:nvPr/>
        </p:nvSpPr>
        <p:spPr>
          <a:xfrm>
            <a:off x="8517875" y="3860800"/>
            <a:ext cx="3426465" cy="738664"/>
          </a:xfrm>
          <a:prstGeom prst="rect">
            <a:avLst/>
          </a:prstGeom>
          <a:noFill/>
        </p:spPr>
        <p:txBody>
          <a:bodyPr wrap="square">
            <a:spAutoFit/>
          </a:bodyPr>
          <a:lstStyle>
            <a:defPPr>
              <a:defRPr lang="vi-VN"/>
            </a:defPPr>
            <a:lvl1pPr algn="ctr">
              <a:defRPr sz="1400" b="1">
                <a:solidFill>
                  <a:srgbClr val="C00000"/>
                </a:solidFill>
                <a:latin typeface="Times New Roman" panose="02020603050405020304" pitchFamily="18" charset="0"/>
                <a:ea typeface="Times New Roman" panose="02020603050405020304" pitchFamily="18" charset="0"/>
              </a:defRPr>
            </a:lvl1pPr>
          </a:lstStyle>
          <a:p>
            <a:r>
              <a:rPr lang="vi-VN"/>
              <a:t>(Điều 29:</a:t>
            </a:r>
            <a:r>
              <a:rPr lang="en-US"/>
              <a:t> Các quy định về đổi mới sáng tạo dựa trên dữ liệu không gian địa lý Thành phố Hồ Chí Minh</a:t>
            </a:r>
            <a:r>
              <a:rPr lang="vi-VN"/>
              <a:t>)</a:t>
            </a:r>
          </a:p>
        </p:txBody>
      </p:sp>
      <p:cxnSp>
        <p:nvCxnSpPr>
          <p:cNvPr id="40" name="Straight Arrow Connector 39">
            <a:extLst>
              <a:ext uri="{FF2B5EF4-FFF2-40B4-BE49-F238E27FC236}">
                <a16:creationId xmlns:a16="http://schemas.microsoft.com/office/drawing/2014/main" id="{9491F740-80E9-497B-8396-7D2BDAA73B09}"/>
              </a:ext>
            </a:extLst>
          </p:cNvPr>
          <p:cNvCxnSpPr>
            <a:cxnSpLocks/>
          </p:cNvCxnSpPr>
          <p:nvPr/>
        </p:nvCxnSpPr>
        <p:spPr>
          <a:xfrm flipV="1">
            <a:off x="948268" y="3860800"/>
            <a:ext cx="0" cy="1743194"/>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16F4C09-9D8D-4687-ABEC-8473C7C7548B}"/>
              </a:ext>
            </a:extLst>
          </p:cNvPr>
          <p:cNvCxnSpPr>
            <a:cxnSpLocks/>
          </p:cNvCxnSpPr>
          <p:nvPr/>
        </p:nvCxnSpPr>
        <p:spPr>
          <a:xfrm flipH="1">
            <a:off x="7738668" y="4072508"/>
            <a:ext cx="846667"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885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15CCCA7-62CD-46F0-B795-CB8C8290BE7E}"/>
              </a:ext>
            </a:extLst>
          </p:cNvPr>
          <p:cNvPicPr>
            <a:picLocks noChangeAspect="1"/>
          </p:cNvPicPr>
          <p:nvPr/>
        </p:nvPicPr>
        <p:blipFill>
          <a:blip r:embed="rId2"/>
          <a:stretch>
            <a:fillRect/>
          </a:stretch>
        </p:blipFill>
        <p:spPr>
          <a:xfrm>
            <a:off x="247660" y="1454956"/>
            <a:ext cx="7644573" cy="3811728"/>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1" y="95904"/>
            <a:ext cx="11292405" cy="680699"/>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VIII</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CÁC QUY ĐỊNH QUẢN LÝ KHÁC TRONG QUÁ TRÌNH THỰC HIỆN QUY CHẾ</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67D9315-CDA2-4BD6-9C41-C62107ECF456}"/>
              </a:ext>
            </a:extLst>
          </p:cNvPr>
          <p:cNvSpPr txBox="1"/>
          <p:nvPr/>
        </p:nvSpPr>
        <p:spPr>
          <a:xfrm>
            <a:off x="254503" y="5985071"/>
            <a:ext cx="7644573"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30</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Cơ quan chủ quản dữ liệu không đủ điều kiện để tạo lập dịch vụ chia sẻ dữ liệu</a:t>
            </a:r>
            <a:r>
              <a:rPr lang="vi-VN" sz="1400" b="1">
                <a:solidFill>
                  <a:srgbClr val="C00000"/>
                </a:solidFill>
                <a:latin typeface="Times New Roman" panose="02020603050405020304" pitchFamily="18" charset="0"/>
              </a:rPr>
              <a:t>)</a:t>
            </a:r>
          </a:p>
        </p:txBody>
      </p:sp>
      <p:sp>
        <p:nvSpPr>
          <p:cNvPr id="23" name="TextBox 22">
            <a:extLst>
              <a:ext uri="{FF2B5EF4-FFF2-40B4-BE49-F238E27FC236}">
                <a16:creationId xmlns:a16="http://schemas.microsoft.com/office/drawing/2014/main" id="{F27F3B54-7AD0-4132-B0B0-CAE44B538865}"/>
              </a:ext>
            </a:extLst>
          </p:cNvPr>
          <p:cNvSpPr txBox="1"/>
          <p:nvPr/>
        </p:nvSpPr>
        <p:spPr>
          <a:xfrm>
            <a:off x="247660" y="833628"/>
            <a:ext cx="6214533"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31</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Các hệ thống cơ sở dữ liệu dùng chung Thành phố Hồ Chí Minh chưa sẵn sàng vận hành và chia sẻ dữ liệu</a:t>
            </a:r>
            <a:r>
              <a:rPr lang="vi-VN" sz="1400" b="1">
                <a:solidFill>
                  <a:srgbClr val="C00000"/>
                </a:solidFill>
                <a:latin typeface="Times New Roman" panose="02020603050405020304" pitchFamily="18" charset="0"/>
              </a:rPr>
              <a:t>)</a:t>
            </a:r>
          </a:p>
        </p:txBody>
      </p:sp>
      <p:cxnSp>
        <p:nvCxnSpPr>
          <p:cNvPr id="24" name="Straight Arrow Connector 23">
            <a:extLst>
              <a:ext uri="{FF2B5EF4-FFF2-40B4-BE49-F238E27FC236}">
                <a16:creationId xmlns:a16="http://schemas.microsoft.com/office/drawing/2014/main" id="{B8CF750C-BC08-4257-9756-4DE2C385EE65}"/>
              </a:ext>
            </a:extLst>
          </p:cNvPr>
          <p:cNvCxnSpPr>
            <a:cxnSpLocks/>
          </p:cNvCxnSpPr>
          <p:nvPr/>
        </p:nvCxnSpPr>
        <p:spPr>
          <a:xfrm flipV="1">
            <a:off x="959709" y="3606800"/>
            <a:ext cx="0" cy="2378272"/>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A54F01-D633-46CA-A354-B88E6F0075FB}"/>
              </a:ext>
            </a:extLst>
          </p:cNvPr>
          <p:cNvSpPr txBox="1"/>
          <p:nvPr/>
        </p:nvSpPr>
        <p:spPr>
          <a:xfrm>
            <a:off x="8458199" y="2578307"/>
            <a:ext cx="3426465" cy="738664"/>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32</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Kết nối và trao đổi dữ liệu không gian với các hệ thống do cơ quan trung ương quản lý)</a:t>
            </a:r>
            <a:endParaRPr lang="vi-VN" sz="1400" b="1">
              <a:solidFill>
                <a:srgbClr val="C00000"/>
              </a:solidFill>
              <a:latin typeface="Times New Roman" panose="02020603050405020304" pitchFamily="18" charset="0"/>
            </a:endParaRPr>
          </a:p>
        </p:txBody>
      </p:sp>
      <p:sp>
        <p:nvSpPr>
          <p:cNvPr id="39" name="TextBox 38">
            <a:extLst>
              <a:ext uri="{FF2B5EF4-FFF2-40B4-BE49-F238E27FC236}">
                <a16:creationId xmlns:a16="http://schemas.microsoft.com/office/drawing/2014/main" id="{C44270C2-A0E0-4901-AFF9-2FC9B8A19227}"/>
              </a:ext>
            </a:extLst>
          </p:cNvPr>
          <p:cNvSpPr txBox="1"/>
          <p:nvPr/>
        </p:nvSpPr>
        <p:spPr>
          <a:xfrm>
            <a:off x="1076973" y="5387683"/>
            <a:ext cx="6815260"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33</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Quản lý sự thay đổi dịch vụ chia sẻ dữ liệu của các cơ quan chủ quản dữ liệu</a:t>
            </a:r>
            <a:r>
              <a:rPr lang="vi-VN" sz="1400" b="1">
                <a:solidFill>
                  <a:srgbClr val="C00000"/>
                </a:solidFill>
                <a:latin typeface="Times New Roman" panose="02020603050405020304" pitchFamily="18" charset="0"/>
              </a:rPr>
              <a:t>)</a:t>
            </a:r>
          </a:p>
        </p:txBody>
      </p:sp>
      <p:cxnSp>
        <p:nvCxnSpPr>
          <p:cNvPr id="40" name="Straight Arrow Connector 39">
            <a:extLst>
              <a:ext uri="{FF2B5EF4-FFF2-40B4-BE49-F238E27FC236}">
                <a16:creationId xmlns:a16="http://schemas.microsoft.com/office/drawing/2014/main" id="{9491F740-80E9-497B-8396-7D2BDAA73B09}"/>
              </a:ext>
            </a:extLst>
          </p:cNvPr>
          <p:cNvCxnSpPr>
            <a:cxnSpLocks/>
          </p:cNvCxnSpPr>
          <p:nvPr/>
        </p:nvCxnSpPr>
        <p:spPr>
          <a:xfrm flipH="1">
            <a:off x="5308600" y="2868733"/>
            <a:ext cx="3096840"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16F4C09-9D8D-4687-ABEC-8473C7C7548B}"/>
              </a:ext>
            </a:extLst>
          </p:cNvPr>
          <p:cNvCxnSpPr>
            <a:cxnSpLocks/>
          </p:cNvCxnSpPr>
          <p:nvPr/>
        </p:nvCxnSpPr>
        <p:spPr>
          <a:xfrm flipV="1">
            <a:off x="1673787" y="4127538"/>
            <a:ext cx="0" cy="1260145"/>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694B54E-82CF-48FD-B091-F6231B75960A}"/>
              </a:ext>
            </a:extLst>
          </p:cNvPr>
          <p:cNvCxnSpPr>
            <a:cxnSpLocks/>
          </p:cNvCxnSpPr>
          <p:nvPr/>
        </p:nvCxnSpPr>
        <p:spPr>
          <a:xfrm>
            <a:off x="719666" y="1155737"/>
            <a:ext cx="0" cy="162560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E7026C-CF78-4A16-B00F-AAD8E667A324}"/>
              </a:ext>
            </a:extLst>
          </p:cNvPr>
          <p:cNvSpPr txBox="1"/>
          <p:nvPr/>
        </p:nvSpPr>
        <p:spPr>
          <a:xfrm>
            <a:off x="8405438" y="3458772"/>
            <a:ext cx="3426465"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34</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Quy định về tạm dửng dịch vụ chia sẻ dữ liệu)</a:t>
            </a:r>
            <a:endParaRPr lang="vi-VN" sz="1400" b="1">
              <a:solidFill>
                <a:srgbClr val="C00000"/>
              </a:solidFill>
              <a:latin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ADAE7639-21AA-46A0-B2A4-AF36CDE75FB9}"/>
              </a:ext>
            </a:extLst>
          </p:cNvPr>
          <p:cNvCxnSpPr>
            <a:cxnSpLocks/>
          </p:cNvCxnSpPr>
          <p:nvPr/>
        </p:nvCxnSpPr>
        <p:spPr>
          <a:xfrm flipH="1">
            <a:off x="5499652" y="3606800"/>
            <a:ext cx="2958547"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F1817CF-4275-463B-844F-5529CDF31863}"/>
              </a:ext>
            </a:extLst>
          </p:cNvPr>
          <p:cNvSpPr txBox="1"/>
          <p:nvPr/>
        </p:nvSpPr>
        <p:spPr>
          <a:xfrm>
            <a:off x="8405438" y="4020901"/>
            <a:ext cx="3426465"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35</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Quy định về huỷ dịch vụ chia sẻ dữ liệu)</a:t>
            </a:r>
            <a:endParaRPr lang="vi-VN" sz="1400" b="1">
              <a:solidFill>
                <a:srgbClr val="C00000"/>
              </a:solidFill>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AA3DBC2C-0784-4C27-BBAC-15DE87EE77BA}"/>
              </a:ext>
            </a:extLst>
          </p:cNvPr>
          <p:cNvCxnSpPr>
            <a:cxnSpLocks/>
          </p:cNvCxnSpPr>
          <p:nvPr/>
        </p:nvCxnSpPr>
        <p:spPr>
          <a:xfrm flipH="1">
            <a:off x="5499652" y="4159718"/>
            <a:ext cx="2958547"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28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A306C0F-37FD-424E-B841-346E18F0B9DE}"/>
              </a:ext>
            </a:extLst>
          </p:cNvPr>
          <p:cNvPicPr>
            <a:picLocks noChangeAspect="1"/>
          </p:cNvPicPr>
          <p:nvPr/>
        </p:nvPicPr>
        <p:blipFill>
          <a:blip r:embed="rId2"/>
          <a:stretch>
            <a:fillRect/>
          </a:stretch>
        </p:blipFill>
        <p:spPr>
          <a:xfrm>
            <a:off x="213306" y="1617851"/>
            <a:ext cx="7644573" cy="3811728"/>
          </a:xfrm>
          <a:prstGeom prst="rect">
            <a:avLst/>
          </a:prstGeom>
          <a:ln>
            <a:solidFill>
              <a:schemeClr val="accent1"/>
            </a:solidFill>
          </a:ln>
        </p:spPr>
      </p:pic>
      <p:sp>
        <p:nvSpPr>
          <p:cNvPr id="4" name="TextBox 3">
            <a:extLst>
              <a:ext uri="{FF2B5EF4-FFF2-40B4-BE49-F238E27FC236}">
                <a16:creationId xmlns:a16="http://schemas.microsoft.com/office/drawing/2014/main" id="{A1A652E9-1622-4F0A-8E35-459764E52C46}"/>
              </a:ext>
            </a:extLst>
          </p:cNvPr>
          <p:cNvSpPr txBox="1"/>
          <p:nvPr/>
        </p:nvSpPr>
        <p:spPr>
          <a:xfrm>
            <a:off x="247661" y="95904"/>
            <a:ext cx="11637004" cy="680699"/>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IX</a:t>
            </a:r>
            <a:r>
              <a:rPr lang="en-US">
                <a:solidFill>
                  <a:srgbClr val="C00000"/>
                </a:solidFill>
                <a:effectLst>
                  <a:outerShdw blurRad="38100" dist="38100" dir="2700000" algn="tl">
                    <a:srgbClr val="000000">
                      <a:alpha val="43137"/>
                    </a:srgbClr>
                  </a:outerShdw>
                </a:effectLst>
              </a:rPr>
              <a:t>: </a:t>
            </a:r>
          </a:p>
          <a:p>
            <a:pPr marL="171450" marR="0" indent="0" algn="ctr">
              <a:lnSpc>
                <a:spcPct val="107000"/>
              </a:lnSpc>
              <a:spcBef>
                <a:spcPts val="600"/>
              </a:spcBef>
              <a:spcAft>
                <a:spcPts val="0"/>
              </a:spcAft>
              <a:tabLst>
                <a:tab pos="540385" algn="l"/>
              </a:tabLst>
            </a:pPr>
            <a:r>
              <a:rPr lang="en-US" sz="1400" b="1">
                <a:effectLst/>
                <a:latin typeface="Times New Roman" panose="02020603050405020304" pitchFamily="18" charset="0"/>
                <a:ea typeface="Times New Roman" panose="02020603050405020304" pitchFamily="18" charset="0"/>
              </a:rPr>
              <a:t>TRÁCH NHIỆM CỦA CÁC CƠ QUAN, ĐƠN VỊ TRONG VIỆC QUẢN LÝ VẬN HÀNH NỀN TẢNG BẢN ĐỒ SỐ THÀNH PHỐ HỒ CHÍ MINH</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67D9315-CDA2-4BD6-9C41-C62107ECF456}"/>
              </a:ext>
            </a:extLst>
          </p:cNvPr>
          <p:cNvSpPr txBox="1"/>
          <p:nvPr/>
        </p:nvSpPr>
        <p:spPr>
          <a:xfrm>
            <a:off x="4352930" y="5842117"/>
            <a:ext cx="3426465"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38</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Trách nhiệm của</a:t>
            </a:r>
            <a:r>
              <a:rPr lang="en-US" sz="1400" b="1">
                <a:solidFill>
                  <a:srgbClr val="C00000"/>
                </a:solidFill>
                <a:latin typeface="Times New Roman" panose="02020603050405020304" pitchFamily="18" charset="0"/>
              </a:rPr>
              <a:t> </a:t>
            </a:r>
            <a:r>
              <a:rPr lang="vi-VN" sz="1400" b="1">
                <a:solidFill>
                  <a:srgbClr val="C00000"/>
                </a:solidFill>
                <a:latin typeface="Times New Roman" panose="02020603050405020304" pitchFamily="18" charset="0"/>
              </a:rPr>
              <a:t>Sở TN&amp;MT)</a:t>
            </a:r>
          </a:p>
        </p:txBody>
      </p:sp>
      <p:sp>
        <p:nvSpPr>
          <p:cNvPr id="23" name="TextBox 22">
            <a:extLst>
              <a:ext uri="{FF2B5EF4-FFF2-40B4-BE49-F238E27FC236}">
                <a16:creationId xmlns:a16="http://schemas.microsoft.com/office/drawing/2014/main" id="{F27F3B54-7AD0-4132-B0B0-CAE44B538865}"/>
              </a:ext>
            </a:extLst>
          </p:cNvPr>
          <p:cNvSpPr txBox="1"/>
          <p:nvPr/>
        </p:nvSpPr>
        <p:spPr>
          <a:xfrm>
            <a:off x="678488" y="815386"/>
            <a:ext cx="6796606"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36</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Trách nhiệm của đơn vị giám quản dữ liệu</a:t>
            </a:r>
            <a:r>
              <a:rPr lang="vi-VN" sz="1400" b="1">
                <a:solidFill>
                  <a:srgbClr val="C00000"/>
                </a:solidFill>
                <a:effectLst/>
                <a:latin typeface="Times New Roman" panose="02020603050405020304" pitchFamily="18" charset="0"/>
                <a:ea typeface="Times New Roman" panose="02020603050405020304" pitchFamily="18" charset="0"/>
              </a:rPr>
              <a:t> – Sở Thông tin và truyền thông</a:t>
            </a:r>
            <a:r>
              <a:rPr lang="vi-VN" sz="1400" b="1">
                <a:solidFill>
                  <a:srgbClr val="C00000"/>
                </a:solidFill>
                <a:latin typeface="Times New Roman" panose="02020603050405020304" pitchFamily="18" charset="0"/>
              </a:rPr>
              <a:t>)</a:t>
            </a:r>
          </a:p>
        </p:txBody>
      </p:sp>
      <p:sp>
        <p:nvSpPr>
          <p:cNvPr id="37" name="TextBox 36">
            <a:extLst>
              <a:ext uri="{FF2B5EF4-FFF2-40B4-BE49-F238E27FC236}">
                <a16:creationId xmlns:a16="http://schemas.microsoft.com/office/drawing/2014/main" id="{56A54F01-D633-46CA-A354-B88E6F0075FB}"/>
              </a:ext>
            </a:extLst>
          </p:cNvPr>
          <p:cNvSpPr txBox="1"/>
          <p:nvPr/>
        </p:nvSpPr>
        <p:spPr>
          <a:xfrm>
            <a:off x="8299528" y="4343783"/>
            <a:ext cx="3426465" cy="523220"/>
          </a:xfrm>
          <a:prstGeom prst="rect">
            <a:avLst/>
          </a:prstGeom>
          <a:noFill/>
        </p:spPr>
        <p:txBody>
          <a:bodyPr wrap="square">
            <a:spAutoFit/>
          </a:bodyPr>
          <a:lstStyle/>
          <a:p>
            <a:pPr algn="ctr"/>
            <a:r>
              <a:rPr lang="vi-VN" sz="1400" b="1" dirty="0">
                <a:solidFill>
                  <a:srgbClr val="C00000"/>
                </a:solidFill>
                <a:latin typeface="Times New Roman" panose="02020603050405020304" pitchFamily="18" charset="0"/>
                <a:ea typeface="Times New Roman" panose="02020603050405020304" pitchFamily="18" charset="0"/>
              </a:rPr>
              <a:t>(Điều 37</a:t>
            </a:r>
            <a:r>
              <a:rPr lang="vi-VN" sz="1400" b="1" dirty="0">
                <a:solidFill>
                  <a:srgbClr val="C00000"/>
                </a:solidFill>
                <a:latin typeface="Times New Roman" panose="02020603050405020304" pitchFamily="18" charset="0"/>
              </a:rPr>
              <a:t>:</a:t>
            </a:r>
            <a:r>
              <a:rPr lang="en-US" sz="1400" b="1" dirty="0">
                <a:solidFill>
                  <a:srgbClr val="C00000"/>
                </a:solidFill>
                <a:latin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Trách</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nhiệm</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của</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đơn</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vị</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quản</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lý</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dữ</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err="1">
                <a:solidFill>
                  <a:srgbClr val="C00000"/>
                </a:solidFill>
                <a:effectLst/>
                <a:latin typeface="Times New Roman" panose="02020603050405020304" pitchFamily="18" charset="0"/>
                <a:ea typeface="Times New Roman" panose="02020603050405020304" pitchFamily="18" charset="0"/>
              </a:rPr>
              <a:t>liệu</a:t>
            </a:r>
            <a:r>
              <a:rPr lang="en-US" sz="1400" b="1" dirty="0">
                <a:solidFill>
                  <a:srgbClr val="C00000"/>
                </a:solidFill>
                <a:effectLst/>
                <a:latin typeface="Times New Roman" panose="02020603050405020304" pitchFamily="18" charset="0"/>
                <a:ea typeface="Times New Roman" panose="02020603050405020304" pitchFamily="18" charset="0"/>
              </a:rPr>
              <a:t> </a:t>
            </a:r>
            <a:r>
              <a:rPr lang="en-US" sz="1400" b="1" dirty="0">
                <a:solidFill>
                  <a:srgbClr val="C00000"/>
                </a:solidFill>
                <a:latin typeface="Times New Roman" panose="02020603050405020304" pitchFamily="18" charset="0"/>
                <a:ea typeface="Times New Roman" panose="02020603050405020304" pitchFamily="18" charset="0"/>
              </a:rPr>
              <a:t>- </a:t>
            </a:r>
            <a:r>
              <a:rPr lang="en-US" sz="1400" b="1" dirty="0" err="1">
                <a:solidFill>
                  <a:srgbClr val="C00000"/>
                </a:solidFill>
                <a:latin typeface="Times New Roman" panose="02020603050405020304" pitchFamily="18" charset="0"/>
                <a:ea typeface="Times New Roman" panose="02020603050405020304" pitchFamily="18" charset="0"/>
              </a:rPr>
              <a:t>DXCenter</a:t>
            </a:r>
            <a:r>
              <a:rPr lang="en-US" sz="1400" b="1" dirty="0">
                <a:solidFill>
                  <a:srgbClr val="C00000"/>
                </a:solidFill>
                <a:effectLst/>
                <a:latin typeface="Times New Roman" panose="02020603050405020304" pitchFamily="18" charset="0"/>
                <a:ea typeface="Times New Roman" panose="02020603050405020304" pitchFamily="18" charset="0"/>
              </a:rPr>
              <a:t>)</a:t>
            </a:r>
            <a:endParaRPr lang="vi-VN" sz="1400" b="1" dirty="0">
              <a:solidFill>
                <a:srgbClr val="C00000"/>
              </a:solidFill>
              <a:latin typeface="Times New Roman" panose="02020603050405020304" pitchFamily="18" charset="0"/>
            </a:endParaRPr>
          </a:p>
        </p:txBody>
      </p:sp>
      <p:sp>
        <p:nvSpPr>
          <p:cNvPr id="39" name="TextBox 38">
            <a:extLst>
              <a:ext uri="{FF2B5EF4-FFF2-40B4-BE49-F238E27FC236}">
                <a16:creationId xmlns:a16="http://schemas.microsoft.com/office/drawing/2014/main" id="{C44270C2-A0E0-4901-AFF9-2FC9B8A19227}"/>
              </a:ext>
            </a:extLst>
          </p:cNvPr>
          <p:cNvSpPr txBox="1"/>
          <p:nvPr/>
        </p:nvSpPr>
        <p:spPr>
          <a:xfrm>
            <a:off x="375311" y="5842117"/>
            <a:ext cx="3477022" cy="307777"/>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39</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Trách nhiệm của S</a:t>
            </a:r>
            <a:r>
              <a:rPr lang="vi-VN" sz="1400" b="1">
                <a:solidFill>
                  <a:srgbClr val="C00000"/>
                </a:solidFill>
                <a:latin typeface="Times New Roman" panose="02020603050405020304" pitchFamily="18" charset="0"/>
                <a:ea typeface="Times New Roman" panose="02020603050405020304" pitchFamily="18" charset="0"/>
              </a:rPr>
              <a:t>ở KH&amp;NC</a:t>
            </a:r>
            <a:r>
              <a:rPr lang="vi-VN" sz="1400" b="1">
                <a:solidFill>
                  <a:srgbClr val="C00000"/>
                </a:solidFill>
                <a:latin typeface="Times New Roman" panose="02020603050405020304" pitchFamily="18" charset="0"/>
              </a:rPr>
              <a:t>)</a:t>
            </a:r>
          </a:p>
        </p:txBody>
      </p:sp>
      <p:sp>
        <p:nvSpPr>
          <p:cNvPr id="15" name="TextBox 14">
            <a:extLst>
              <a:ext uri="{FF2B5EF4-FFF2-40B4-BE49-F238E27FC236}">
                <a16:creationId xmlns:a16="http://schemas.microsoft.com/office/drawing/2014/main" id="{4E5747B6-1416-435F-B486-508AD2EE9EEB}"/>
              </a:ext>
            </a:extLst>
          </p:cNvPr>
          <p:cNvSpPr txBox="1"/>
          <p:nvPr/>
        </p:nvSpPr>
        <p:spPr>
          <a:xfrm>
            <a:off x="8584639" y="5198746"/>
            <a:ext cx="2856242" cy="276999"/>
          </a:xfrm>
          <a:prstGeom prst="rect">
            <a:avLst/>
          </a:prstGeom>
          <a:noFill/>
        </p:spPr>
        <p:txBody>
          <a:bodyPr wrap="square">
            <a:spAutoFit/>
          </a:bodyPr>
          <a:lstStyle/>
          <a:p>
            <a:pPr marL="171450" indent="-171450" algn="ctr">
              <a:buFont typeface="Arial" panose="020B0604020202020204" pitchFamily="34" charset="0"/>
              <a:buChar char="•"/>
            </a:pPr>
            <a:r>
              <a:rPr lang="vi-VN" sz="1200" b="1" dirty="0">
                <a:solidFill>
                  <a:srgbClr val="002060"/>
                </a:solidFill>
                <a:latin typeface="Times New Roman" panose="02020603050405020304" pitchFamily="18" charset="0"/>
              </a:rPr>
              <a:t>Là cơ quan vận </a:t>
            </a:r>
            <a:r>
              <a:rPr lang="en-US" sz="1200" b="1" dirty="0" err="1">
                <a:solidFill>
                  <a:srgbClr val="002060"/>
                </a:solidFill>
                <a:latin typeface="Times New Roman" panose="02020603050405020304" pitchFamily="18" charset="0"/>
              </a:rPr>
              <a:t>hành</a:t>
            </a:r>
            <a:r>
              <a:rPr lang="vi-VN" sz="1200" b="1" dirty="0">
                <a:solidFill>
                  <a:srgbClr val="002060"/>
                </a:solidFill>
                <a:latin typeface="Times New Roman" panose="02020603050405020304" pitchFamily="18" charset="0"/>
              </a:rPr>
              <a:t> nền tảng</a:t>
            </a:r>
          </a:p>
        </p:txBody>
      </p:sp>
      <p:cxnSp>
        <p:nvCxnSpPr>
          <p:cNvPr id="3" name="Straight Arrow Connector 2">
            <a:extLst>
              <a:ext uri="{FF2B5EF4-FFF2-40B4-BE49-F238E27FC236}">
                <a16:creationId xmlns:a16="http://schemas.microsoft.com/office/drawing/2014/main" id="{9306D1A9-0876-4214-B412-D1AC8B3323F7}"/>
              </a:ext>
            </a:extLst>
          </p:cNvPr>
          <p:cNvCxnSpPr/>
          <p:nvPr/>
        </p:nvCxnSpPr>
        <p:spPr>
          <a:xfrm>
            <a:off x="10021227" y="4953213"/>
            <a:ext cx="0" cy="245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44B6EB-DDF9-45C7-B357-B2E11BAC310E}"/>
              </a:ext>
            </a:extLst>
          </p:cNvPr>
          <p:cNvSpPr txBox="1"/>
          <p:nvPr/>
        </p:nvSpPr>
        <p:spPr>
          <a:xfrm>
            <a:off x="4271432" y="6155045"/>
            <a:ext cx="3565848" cy="307777"/>
          </a:xfrm>
          <a:prstGeom prst="rect">
            <a:avLst/>
          </a:prstGeom>
          <a:noFill/>
        </p:spPr>
        <p:txBody>
          <a:bodyPr wrap="none" rtlCol="0">
            <a:spAutoFit/>
          </a:bodyPr>
          <a:lstStyle/>
          <a:p>
            <a:r>
              <a:rPr lang="en-US" sz="1400">
                <a:effectLst>
                  <a:outerShdw blurRad="38100" dist="38100" dir="2700000" algn="tl">
                    <a:srgbClr val="000000">
                      <a:alpha val="43137"/>
                    </a:srgbClr>
                  </a:outerShdw>
                </a:effectLst>
              </a:rPr>
              <a:t>CQ QLNN về Đo đạc, Bản đồ và Thông tin địa lý</a:t>
            </a:r>
            <a:endParaRPr lang="vi-VN" sz="1400">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FA0B19C0-8471-4BCE-B686-405C44023CA3}"/>
              </a:ext>
            </a:extLst>
          </p:cNvPr>
          <p:cNvSpPr txBox="1"/>
          <p:nvPr/>
        </p:nvSpPr>
        <p:spPr>
          <a:xfrm>
            <a:off x="375311" y="6149894"/>
            <a:ext cx="3426466" cy="523220"/>
          </a:xfrm>
          <a:prstGeom prst="rect">
            <a:avLst/>
          </a:prstGeom>
          <a:noFill/>
        </p:spPr>
        <p:txBody>
          <a:bodyPr wrap="square" rtlCol="0">
            <a:spAutoFit/>
          </a:bodyPr>
          <a:lstStyle/>
          <a:p>
            <a:pPr algn="ctr"/>
            <a:r>
              <a:rPr lang="en-US" sz="1400">
                <a:effectLst>
                  <a:outerShdw blurRad="38100" dist="38100" dir="2700000" algn="tl">
                    <a:srgbClr val="000000">
                      <a:alpha val="43137"/>
                    </a:srgbClr>
                  </a:outerShdw>
                </a:effectLst>
              </a:rPr>
              <a:t>CQ QLNN  về Khoa học, công nghệ, đổi mới sáng tạo, tiêu chuẩn, …</a:t>
            </a:r>
            <a:endParaRPr lang="vi-VN" sz="1400">
              <a:effectLst>
                <a:outerShdw blurRad="38100" dist="38100" dir="2700000" algn="tl">
                  <a:srgbClr val="000000">
                    <a:alpha val="43137"/>
                  </a:srgbClr>
                </a:outerShdw>
              </a:effectLst>
            </a:endParaRPr>
          </a:p>
        </p:txBody>
      </p:sp>
      <p:sp>
        <p:nvSpPr>
          <p:cNvPr id="7" name="Arrow: Down 6">
            <a:extLst>
              <a:ext uri="{FF2B5EF4-FFF2-40B4-BE49-F238E27FC236}">
                <a16:creationId xmlns:a16="http://schemas.microsoft.com/office/drawing/2014/main" id="{81E6A3DD-E964-46AE-B07C-FFABAEA6FA1A}"/>
              </a:ext>
            </a:extLst>
          </p:cNvPr>
          <p:cNvSpPr/>
          <p:nvPr/>
        </p:nvSpPr>
        <p:spPr>
          <a:xfrm>
            <a:off x="3767666" y="1359844"/>
            <a:ext cx="1007533" cy="222386"/>
          </a:xfrm>
          <a:prstGeom prst="downArrow">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Arrow: Down 21">
            <a:extLst>
              <a:ext uri="{FF2B5EF4-FFF2-40B4-BE49-F238E27FC236}">
                <a16:creationId xmlns:a16="http://schemas.microsoft.com/office/drawing/2014/main" id="{A910D611-2603-45CD-B6E7-D7A38BBDDA01}"/>
              </a:ext>
            </a:extLst>
          </p:cNvPr>
          <p:cNvSpPr/>
          <p:nvPr/>
        </p:nvSpPr>
        <p:spPr>
          <a:xfrm flipV="1">
            <a:off x="1610055" y="5583467"/>
            <a:ext cx="1007533" cy="227617"/>
          </a:xfrm>
          <a:prstGeom prst="downArrow">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Arrow: Down 24">
            <a:extLst>
              <a:ext uri="{FF2B5EF4-FFF2-40B4-BE49-F238E27FC236}">
                <a16:creationId xmlns:a16="http://schemas.microsoft.com/office/drawing/2014/main" id="{DBE80FE7-DC4E-49E8-A39F-D9A082AD6360}"/>
              </a:ext>
            </a:extLst>
          </p:cNvPr>
          <p:cNvSpPr/>
          <p:nvPr/>
        </p:nvSpPr>
        <p:spPr>
          <a:xfrm flipV="1">
            <a:off x="5648655" y="5571260"/>
            <a:ext cx="1007533" cy="227617"/>
          </a:xfrm>
          <a:prstGeom prst="downArrow">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Arrow Connector 8">
            <a:extLst>
              <a:ext uri="{FF2B5EF4-FFF2-40B4-BE49-F238E27FC236}">
                <a16:creationId xmlns:a16="http://schemas.microsoft.com/office/drawing/2014/main" id="{5BA85E9D-100A-48DC-863D-7FAC7AE9F9D1}"/>
              </a:ext>
            </a:extLst>
          </p:cNvPr>
          <p:cNvCxnSpPr>
            <a:cxnSpLocks/>
          </p:cNvCxnSpPr>
          <p:nvPr/>
        </p:nvCxnSpPr>
        <p:spPr>
          <a:xfrm flipH="1">
            <a:off x="5092700" y="4538133"/>
            <a:ext cx="3038797"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7D8D3B-6777-4DC6-9F15-A7F1F88ACA2A}"/>
              </a:ext>
            </a:extLst>
          </p:cNvPr>
          <p:cNvSpPr txBox="1"/>
          <p:nvPr/>
        </p:nvSpPr>
        <p:spPr>
          <a:xfrm>
            <a:off x="8299528" y="2406018"/>
            <a:ext cx="3426465" cy="523220"/>
          </a:xfrm>
          <a:prstGeom prst="rect">
            <a:avLst/>
          </a:prstGeom>
          <a:noFill/>
        </p:spPr>
        <p:txBody>
          <a:bodyPr wrap="square">
            <a:spAutoFit/>
          </a:bodyPr>
          <a:lstStyle/>
          <a:p>
            <a:pPr algn="ctr"/>
            <a:r>
              <a:rPr lang="vi-VN" sz="1400" b="1">
                <a:solidFill>
                  <a:srgbClr val="C00000"/>
                </a:solidFill>
                <a:latin typeface="Times New Roman" panose="02020603050405020304" pitchFamily="18" charset="0"/>
                <a:ea typeface="Times New Roman" panose="02020603050405020304" pitchFamily="18" charset="0"/>
              </a:rPr>
              <a:t>(Điều 40</a:t>
            </a:r>
            <a:r>
              <a:rPr lang="vi-VN" sz="1400" b="1">
                <a:solidFill>
                  <a:srgbClr val="C00000"/>
                </a:solidFill>
                <a:latin typeface="Times New Roman" panose="02020603050405020304" pitchFamily="18" charset="0"/>
              </a:rPr>
              <a:t>:</a:t>
            </a:r>
            <a:r>
              <a:rPr lang="en-US" sz="1400" b="1">
                <a:solidFill>
                  <a:srgbClr val="C00000"/>
                </a:solidFill>
                <a:latin typeface="Times New Roman" panose="02020603050405020304" pitchFamily="18" charset="0"/>
              </a:rPr>
              <a:t> </a:t>
            </a:r>
            <a:r>
              <a:rPr lang="en-US" sz="1400" b="1">
                <a:solidFill>
                  <a:srgbClr val="C00000"/>
                </a:solidFill>
                <a:effectLst/>
                <a:latin typeface="Times New Roman" panose="02020603050405020304" pitchFamily="18" charset="0"/>
                <a:ea typeface="Times New Roman" panose="02020603050405020304" pitchFamily="18" charset="0"/>
              </a:rPr>
              <a:t>Trách nhiệm các cơ quan Nhà nước khác)</a:t>
            </a:r>
            <a:endParaRPr lang="vi-VN" sz="1400" b="1">
              <a:solidFill>
                <a:srgbClr val="C00000"/>
              </a:solidFill>
              <a:latin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7050851E-58D6-4163-B42C-7A8DAAB9A963}"/>
              </a:ext>
            </a:extLst>
          </p:cNvPr>
          <p:cNvCxnSpPr>
            <a:cxnSpLocks/>
          </p:cNvCxnSpPr>
          <p:nvPr/>
        </p:nvCxnSpPr>
        <p:spPr>
          <a:xfrm flipH="1">
            <a:off x="7779395" y="2728671"/>
            <a:ext cx="704205" cy="0"/>
          </a:xfrm>
          <a:prstGeom prst="straightConnector1">
            <a:avLst/>
          </a:prstGeom>
          <a:ln>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EEBE36A-9EBD-4533-8240-4663BE473C11}"/>
              </a:ext>
            </a:extLst>
          </p:cNvPr>
          <p:cNvSpPr txBox="1"/>
          <p:nvPr/>
        </p:nvSpPr>
        <p:spPr>
          <a:xfrm>
            <a:off x="2401384" y="1059123"/>
            <a:ext cx="4126416" cy="307777"/>
          </a:xfrm>
          <a:prstGeom prst="rect">
            <a:avLst/>
          </a:prstGeom>
          <a:noFill/>
        </p:spPr>
        <p:txBody>
          <a:bodyPr wrap="square" rtlCol="0">
            <a:spAutoFit/>
          </a:bodyPr>
          <a:lstStyle/>
          <a:p>
            <a:pPr algn="ctr"/>
            <a:r>
              <a:rPr lang="en-US" sz="1400">
                <a:effectLst>
                  <a:outerShdw blurRad="38100" dist="38100" dir="2700000" algn="tl">
                    <a:srgbClr val="000000">
                      <a:alpha val="43137"/>
                    </a:srgbClr>
                  </a:outerShdw>
                </a:effectLst>
              </a:rPr>
              <a:t>CQ QLNN  về Thông tin và Truyền thông, CĐS, ĐTTM</a:t>
            </a:r>
            <a:endParaRPr lang="vi-VN" sz="14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274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A652E9-1622-4F0A-8E35-459764E52C46}"/>
              </a:ext>
            </a:extLst>
          </p:cNvPr>
          <p:cNvSpPr txBox="1"/>
          <p:nvPr/>
        </p:nvSpPr>
        <p:spPr>
          <a:xfrm>
            <a:off x="247660" y="85592"/>
            <a:ext cx="11637004" cy="680699"/>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marL="171450" marR="0" indent="0" algn="ctr">
              <a:lnSpc>
                <a:spcPct val="107000"/>
              </a:lnSpc>
              <a:spcBef>
                <a:spcPts val="600"/>
              </a:spcBef>
              <a:spcAft>
                <a:spcPts val="0"/>
              </a:spcAft>
              <a:tabLst>
                <a:tab pos="540385" algn="l"/>
              </a:tabLst>
            </a:pPr>
            <a:r>
              <a:rPr lang="en-US" sz="1800">
                <a:solidFill>
                  <a:srgbClr val="C00000"/>
                </a:solidFill>
                <a:effectLst>
                  <a:outerShdw blurRad="38100" dist="38100" dir="2700000" algn="tl">
                    <a:srgbClr val="000000">
                      <a:alpha val="43137"/>
                    </a:srgbClr>
                  </a:outerShdw>
                </a:effectLst>
              </a:rPr>
              <a:t>Chương </a:t>
            </a:r>
            <a:r>
              <a:rPr lang="en-US">
                <a:solidFill>
                  <a:srgbClr val="C00000"/>
                </a:solidFill>
                <a:effectLst>
                  <a:outerShdw blurRad="38100" dist="38100" dir="2700000" algn="tl">
                    <a:srgbClr val="000000">
                      <a:alpha val="43137"/>
                    </a:srgbClr>
                  </a:outerShdw>
                </a:effectLst>
              </a:rPr>
              <a:t>X: </a:t>
            </a:r>
          </a:p>
          <a:p>
            <a:pPr marR="0" lvl="0" algn="ctr">
              <a:lnSpc>
                <a:spcPct val="107000"/>
              </a:lnSpc>
              <a:spcBef>
                <a:spcPts val="600"/>
              </a:spcBef>
              <a:spcAft>
                <a:spcPts val="0"/>
              </a:spcAft>
              <a:tabLst>
                <a:tab pos="540385" algn="l"/>
              </a:tabLst>
            </a:pPr>
            <a:r>
              <a:rPr lang="en-US" sz="1400" b="1" kern="0">
                <a:effectLst/>
                <a:latin typeface="Times New Roman" panose="02020603050405020304" pitchFamily="18" charset="0"/>
                <a:ea typeface="Times New Roman" panose="02020603050405020304" pitchFamily="18" charset="0"/>
                <a:cs typeface="Times New Roman" panose="02020603050405020304" pitchFamily="18" charset="0"/>
              </a:rPr>
              <a:t>TỔ CHỨC THỰC HIỆN</a:t>
            </a:r>
            <a:endParaRPr lang="vi-VN" sz="1400" b="1" kern="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FB8D653-08C8-4ACD-9F61-4903A41FD2AB}"/>
              </a:ext>
            </a:extLst>
          </p:cNvPr>
          <p:cNvPicPr>
            <a:picLocks noChangeAspect="1"/>
          </p:cNvPicPr>
          <p:nvPr/>
        </p:nvPicPr>
        <p:blipFill>
          <a:blip r:embed="rId2"/>
          <a:stretch>
            <a:fillRect/>
          </a:stretch>
        </p:blipFill>
        <p:spPr>
          <a:xfrm>
            <a:off x="247660" y="1914360"/>
            <a:ext cx="6641901" cy="3233374"/>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C037136F-7E4F-4BDE-B395-3666F724DBD6}"/>
              </a:ext>
            </a:extLst>
          </p:cNvPr>
          <p:cNvPicPr>
            <a:picLocks noChangeAspect="1"/>
          </p:cNvPicPr>
          <p:nvPr/>
        </p:nvPicPr>
        <p:blipFill>
          <a:blip r:embed="rId3"/>
          <a:stretch>
            <a:fillRect/>
          </a:stretch>
        </p:blipFill>
        <p:spPr>
          <a:xfrm>
            <a:off x="7046542" y="1914360"/>
            <a:ext cx="4986239" cy="323337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2940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1244A-DC3E-4BF5-9EE6-A41642524904}"/>
              </a:ext>
            </a:extLst>
          </p:cNvPr>
          <p:cNvPicPr>
            <a:picLocks noChangeAspect="1"/>
          </p:cNvPicPr>
          <p:nvPr/>
        </p:nvPicPr>
        <p:blipFill>
          <a:blip r:embed="rId2"/>
          <a:stretch>
            <a:fillRect/>
          </a:stretch>
        </p:blipFill>
        <p:spPr>
          <a:xfrm>
            <a:off x="0" y="0"/>
            <a:ext cx="12192000" cy="6848641"/>
          </a:xfrm>
          <a:prstGeom prst="rect">
            <a:avLst/>
          </a:prstGeom>
        </p:spPr>
      </p:pic>
      <p:sp>
        <p:nvSpPr>
          <p:cNvPr id="2" name="Title 1">
            <a:extLst>
              <a:ext uri="{FF2B5EF4-FFF2-40B4-BE49-F238E27FC236}">
                <a16:creationId xmlns:a16="http://schemas.microsoft.com/office/drawing/2014/main" id="{FDC4A51E-C6B2-4F4F-BA91-522DEFDA865F}"/>
              </a:ext>
            </a:extLst>
          </p:cNvPr>
          <p:cNvSpPr>
            <a:spLocks noGrp="1"/>
          </p:cNvSpPr>
          <p:nvPr>
            <p:ph type="title"/>
          </p:nvPr>
        </p:nvSpPr>
        <p:spPr>
          <a:xfrm>
            <a:off x="512234" y="2481792"/>
            <a:ext cx="11167532" cy="1325563"/>
          </a:xfrm>
        </p:spPr>
        <p:txBody>
          <a:bodyPr>
            <a:normAutofit/>
          </a:bodyPr>
          <a:lstStyle/>
          <a:p>
            <a:pPr algn="ct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a:t>
            </a:r>
            <a:b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và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B1415AB-A4B8-4DC0-B6CF-EDCC48308AC9}"/>
              </a:ext>
            </a:extLst>
          </p:cNvPr>
          <p:cNvPicPr>
            <a:picLocks noChangeAspect="1"/>
          </p:cNvPicPr>
          <p:nvPr/>
        </p:nvPicPr>
        <p:blipFill>
          <a:blip r:embed="rId3"/>
          <a:stretch>
            <a:fillRect/>
          </a:stretch>
        </p:blipFill>
        <p:spPr>
          <a:xfrm>
            <a:off x="9555225" y="4487332"/>
            <a:ext cx="1798575" cy="1776093"/>
          </a:xfrm>
          <a:prstGeom prst="rect">
            <a:avLst/>
          </a:prstGeom>
        </p:spPr>
      </p:pic>
    </p:spTree>
    <p:extLst>
      <p:ext uri="{BB962C8B-B14F-4D97-AF65-F5344CB8AC3E}">
        <p14:creationId xmlns:p14="http://schemas.microsoft.com/office/powerpoint/2010/main" val="1833462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7E8412-36E9-4A18-9AF4-E3CC6996F9B6}"/>
              </a:ext>
            </a:extLst>
          </p:cNvPr>
          <p:cNvPicPr>
            <a:picLocks noChangeAspect="1"/>
          </p:cNvPicPr>
          <p:nvPr/>
        </p:nvPicPr>
        <p:blipFill>
          <a:blip r:embed="rId2"/>
          <a:stretch>
            <a:fillRect/>
          </a:stretch>
        </p:blipFill>
        <p:spPr>
          <a:xfrm>
            <a:off x="724184" y="1975785"/>
            <a:ext cx="286772" cy="278694"/>
          </a:xfrm>
          <a:prstGeom prst="rect">
            <a:avLst/>
          </a:prstGeom>
          <a:effectLst/>
        </p:spPr>
      </p:pic>
      <p:sp>
        <p:nvSpPr>
          <p:cNvPr id="5" name="TextBox 4">
            <a:extLst>
              <a:ext uri="{FF2B5EF4-FFF2-40B4-BE49-F238E27FC236}">
                <a16:creationId xmlns:a16="http://schemas.microsoft.com/office/drawing/2014/main" id="{F0A5F017-6408-412C-97EE-F9C5EA699F1D}"/>
              </a:ext>
            </a:extLst>
          </p:cNvPr>
          <p:cNvSpPr txBox="1"/>
          <p:nvPr/>
        </p:nvSpPr>
        <p:spPr>
          <a:xfrm>
            <a:off x="615431" y="2254479"/>
            <a:ext cx="542136"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lang="vi-VN" sz="800">
                <a:solidFill>
                  <a:srgbClr val="C00000"/>
                </a:solidFill>
                <a:effectLst>
                  <a:outerShdw blurRad="38100" dist="38100" dir="2700000" algn="tl">
                    <a:srgbClr val="000000">
                      <a:alpha val="43137"/>
                    </a:srgbClr>
                  </a:outerShdw>
                </a:effectLst>
              </a:rPr>
              <a:t>Bắt đầu</a:t>
            </a:r>
          </a:p>
        </p:txBody>
      </p:sp>
      <p:cxnSp>
        <p:nvCxnSpPr>
          <p:cNvPr id="8" name="Straight Arrow Connector 7">
            <a:extLst>
              <a:ext uri="{FF2B5EF4-FFF2-40B4-BE49-F238E27FC236}">
                <a16:creationId xmlns:a16="http://schemas.microsoft.com/office/drawing/2014/main" id="{A2CA008A-838B-4EC5-8A54-6F7E4A8E574D}"/>
              </a:ext>
            </a:extLst>
          </p:cNvPr>
          <p:cNvCxnSpPr>
            <a:cxnSpLocks/>
          </p:cNvCxnSpPr>
          <p:nvPr/>
        </p:nvCxnSpPr>
        <p:spPr>
          <a:xfrm>
            <a:off x="886499" y="2495864"/>
            <a:ext cx="0" cy="42858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3DAF92-111F-483B-8FCA-14808F77E164}"/>
              </a:ext>
            </a:extLst>
          </p:cNvPr>
          <p:cNvSpPr txBox="1"/>
          <p:nvPr/>
        </p:nvSpPr>
        <p:spPr>
          <a:xfrm>
            <a:off x="382811" y="2982552"/>
            <a:ext cx="1027639" cy="215444"/>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r>
              <a:rPr lang="en-US"/>
              <a:t>Tạo nguồn dữ liệu</a:t>
            </a:r>
            <a:endParaRPr lang="vi-VN"/>
          </a:p>
        </p:txBody>
      </p:sp>
      <p:cxnSp>
        <p:nvCxnSpPr>
          <p:cNvPr id="10" name="Straight Arrow Connector 9">
            <a:extLst>
              <a:ext uri="{FF2B5EF4-FFF2-40B4-BE49-F238E27FC236}">
                <a16:creationId xmlns:a16="http://schemas.microsoft.com/office/drawing/2014/main" id="{7BFE3EB2-2E14-4F85-AD21-45522F4F894C}"/>
              </a:ext>
            </a:extLst>
          </p:cNvPr>
          <p:cNvCxnSpPr>
            <a:cxnSpLocks/>
          </p:cNvCxnSpPr>
          <p:nvPr/>
        </p:nvCxnSpPr>
        <p:spPr>
          <a:xfrm flipV="1">
            <a:off x="1507067" y="3090274"/>
            <a:ext cx="615564" cy="1197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15D94D-4862-4A8B-AAC5-43719DB13C98}"/>
              </a:ext>
            </a:extLst>
          </p:cNvPr>
          <p:cNvSpPr txBox="1"/>
          <p:nvPr/>
        </p:nvSpPr>
        <p:spPr>
          <a:xfrm>
            <a:off x="2186894" y="2982552"/>
            <a:ext cx="568582"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Truy cập</a:t>
            </a:r>
            <a:endParaRPr lang="vi-VN"/>
          </a:p>
        </p:txBody>
      </p:sp>
      <p:cxnSp>
        <p:nvCxnSpPr>
          <p:cNvPr id="13" name="Straight Connector 12">
            <a:extLst>
              <a:ext uri="{FF2B5EF4-FFF2-40B4-BE49-F238E27FC236}">
                <a16:creationId xmlns:a16="http://schemas.microsoft.com/office/drawing/2014/main" id="{3643ED92-1101-4D9D-A980-853DF2DD3C61}"/>
              </a:ext>
            </a:extLst>
          </p:cNvPr>
          <p:cNvCxnSpPr>
            <a:cxnSpLocks/>
          </p:cNvCxnSpPr>
          <p:nvPr/>
        </p:nvCxnSpPr>
        <p:spPr>
          <a:xfrm>
            <a:off x="2181474" y="3256104"/>
            <a:ext cx="0" cy="211667"/>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FAEF5A-97D2-41A8-A65E-182DE2252ECE}"/>
              </a:ext>
            </a:extLst>
          </p:cNvPr>
          <p:cNvCxnSpPr/>
          <p:nvPr/>
        </p:nvCxnSpPr>
        <p:spPr>
          <a:xfrm>
            <a:off x="2181474" y="3467771"/>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EE2166-2610-471C-9975-901A3F677D78}"/>
              </a:ext>
            </a:extLst>
          </p:cNvPr>
          <p:cNvSpPr txBox="1"/>
          <p:nvPr/>
        </p:nvSpPr>
        <p:spPr>
          <a:xfrm>
            <a:off x="2508208" y="3351931"/>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Đăng ký – Đăng nhập</a:t>
            </a:r>
            <a:endParaRPr lang="vi-VN"/>
          </a:p>
        </p:txBody>
      </p:sp>
      <p:cxnSp>
        <p:nvCxnSpPr>
          <p:cNvPr id="20" name="Straight Arrow Connector 19">
            <a:extLst>
              <a:ext uri="{FF2B5EF4-FFF2-40B4-BE49-F238E27FC236}">
                <a16:creationId xmlns:a16="http://schemas.microsoft.com/office/drawing/2014/main" id="{0C57EF6D-7863-479A-BE38-DB1841140D65}"/>
              </a:ext>
            </a:extLst>
          </p:cNvPr>
          <p:cNvCxnSpPr>
            <a:cxnSpLocks/>
          </p:cNvCxnSpPr>
          <p:nvPr/>
        </p:nvCxnSpPr>
        <p:spPr>
          <a:xfrm>
            <a:off x="2825361" y="3102244"/>
            <a:ext cx="1040982"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4492DF-47BC-409A-BCEE-91FF2E293751}"/>
              </a:ext>
            </a:extLst>
          </p:cNvPr>
          <p:cNvSpPr txBox="1"/>
          <p:nvPr/>
        </p:nvSpPr>
        <p:spPr>
          <a:xfrm>
            <a:off x="3903128" y="2976779"/>
            <a:ext cx="63208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Tích hợp </a:t>
            </a:r>
            <a:endParaRPr lang="vi-VN"/>
          </a:p>
        </p:txBody>
      </p:sp>
      <p:cxnSp>
        <p:nvCxnSpPr>
          <p:cNvPr id="24" name="Straight Arrow Connector 23">
            <a:extLst>
              <a:ext uri="{FF2B5EF4-FFF2-40B4-BE49-F238E27FC236}">
                <a16:creationId xmlns:a16="http://schemas.microsoft.com/office/drawing/2014/main" id="{D1FA0EF1-3EEB-42C5-A548-BBB774B44FB2}"/>
              </a:ext>
            </a:extLst>
          </p:cNvPr>
          <p:cNvCxnSpPr>
            <a:cxnSpLocks/>
          </p:cNvCxnSpPr>
          <p:nvPr/>
        </p:nvCxnSpPr>
        <p:spPr>
          <a:xfrm>
            <a:off x="4603363" y="3088814"/>
            <a:ext cx="1055065"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372908-BE75-4DCE-81A7-210B17168648}"/>
              </a:ext>
            </a:extLst>
          </p:cNvPr>
          <p:cNvSpPr txBox="1"/>
          <p:nvPr/>
        </p:nvSpPr>
        <p:spPr>
          <a:xfrm>
            <a:off x="5675362" y="2978604"/>
            <a:ext cx="871647"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Xử lý, phân tích</a:t>
            </a:r>
            <a:endParaRPr lang="vi-VN"/>
          </a:p>
        </p:txBody>
      </p:sp>
      <p:cxnSp>
        <p:nvCxnSpPr>
          <p:cNvPr id="27" name="Straight Connector 26">
            <a:extLst>
              <a:ext uri="{FF2B5EF4-FFF2-40B4-BE49-F238E27FC236}">
                <a16:creationId xmlns:a16="http://schemas.microsoft.com/office/drawing/2014/main" id="{413CCCFB-84BA-4FCB-8BAA-BB027FCBCD4E}"/>
              </a:ext>
            </a:extLst>
          </p:cNvPr>
          <p:cNvCxnSpPr>
            <a:cxnSpLocks/>
          </p:cNvCxnSpPr>
          <p:nvPr/>
        </p:nvCxnSpPr>
        <p:spPr>
          <a:xfrm flipH="1">
            <a:off x="5793476" y="3266047"/>
            <a:ext cx="1" cy="1299921"/>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5A91A3-C31B-4227-9A22-350FCC122A38}"/>
              </a:ext>
            </a:extLst>
          </p:cNvPr>
          <p:cNvCxnSpPr/>
          <p:nvPr/>
        </p:nvCxnSpPr>
        <p:spPr>
          <a:xfrm>
            <a:off x="5793476" y="3477714"/>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97D1793-49BD-4DD3-BDDE-D580E2EF955E}"/>
              </a:ext>
            </a:extLst>
          </p:cNvPr>
          <p:cNvSpPr txBox="1"/>
          <p:nvPr/>
        </p:nvSpPr>
        <p:spPr>
          <a:xfrm>
            <a:off x="6052474" y="3361874"/>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Công cụ GIS</a:t>
            </a:r>
            <a:endParaRPr lang="vi-VN"/>
          </a:p>
        </p:txBody>
      </p:sp>
      <p:cxnSp>
        <p:nvCxnSpPr>
          <p:cNvPr id="31" name="Straight Connector 30">
            <a:extLst>
              <a:ext uri="{FF2B5EF4-FFF2-40B4-BE49-F238E27FC236}">
                <a16:creationId xmlns:a16="http://schemas.microsoft.com/office/drawing/2014/main" id="{A13FF4D4-029F-44C2-987B-AF995EEA1927}"/>
              </a:ext>
            </a:extLst>
          </p:cNvPr>
          <p:cNvCxnSpPr/>
          <p:nvPr/>
        </p:nvCxnSpPr>
        <p:spPr>
          <a:xfrm>
            <a:off x="5793476" y="3844126"/>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1BF1E3F-B2F7-4156-8E25-7A308D64D2EE}"/>
              </a:ext>
            </a:extLst>
          </p:cNvPr>
          <p:cNvSpPr txBox="1"/>
          <p:nvPr/>
        </p:nvSpPr>
        <p:spPr>
          <a:xfrm>
            <a:off x="6052474" y="3728286"/>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Công cụ  ETL, ELT</a:t>
            </a:r>
            <a:endParaRPr lang="vi-VN"/>
          </a:p>
        </p:txBody>
      </p:sp>
      <p:sp>
        <p:nvSpPr>
          <p:cNvPr id="33" name="TextBox 32">
            <a:extLst>
              <a:ext uri="{FF2B5EF4-FFF2-40B4-BE49-F238E27FC236}">
                <a16:creationId xmlns:a16="http://schemas.microsoft.com/office/drawing/2014/main" id="{C748B75A-CAFA-477F-BBFA-6B323782AEE0}"/>
              </a:ext>
            </a:extLst>
          </p:cNvPr>
          <p:cNvSpPr txBox="1"/>
          <p:nvPr/>
        </p:nvSpPr>
        <p:spPr>
          <a:xfrm>
            <a:off x="6052474" y="4093266"/>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Các công cụ khác</a:t>
            </a:r>
            <a:endParaRPr lang="vi-VN"/>
          </a:p>
        </p:txBody>
      </p:sp>
      <p:cxnSp>
        <p:nvCxnSpPr>
          <p:cNvPr id="35" name="Straight Connector 34">
            <a:extLst>
              <a:ext uri="{FF2B5EF4-FFF2-40B4-BE49-F238E27FC236}">
                <a16:creationId xmlns:a16="http://schemas.microsoft.com/office/drawing/2014/main" id="{2C074B5A-C03A-4574-9753-202DBD02C920}"/>
              </a:ext>
            </a:extLst>
          </p:cNvPr>
          <p:cNvCxnSpPr/>
          <p:nvPr/>
        </p:nvCxnSpPr>
        <p:spPr>
          <a:xfrm>
            <a:off x="5789243" y="4200988"/>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E332537-B3FC-4273-AFA8-9953EE19FC19}"/>
              </a:ext>
            </a:extLst>
          </p:cNvPr>
          <p:cNvSpPr txBox="1"/>
          <p:nvPr/>
        </p:nvSpPr>
        <p:spPr>
          <a:xfrm>
            <a:off x="6052474" y="4458246"/>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Workflow</a:t>
            </a:r>
            <a:endParaRPr lang="vi-VN"/>
          </a:p>
        </p:txBody>
      </p:sp>
      <p:cxnSp>
        <p:nvCxnSpPr>
          <p:cNvPr id="38" name="Straight Connector 37">
            <a:extLst>
              <a:ext uri="{FF2B5EF4-FFF2-40B4-BE49-F238E27FC236}">
                <a16:creationId xmlns:a16="http://schemas.microsoft.com/office/drawing/2014/main" id="{163073EB-8DB7-4219-9F56-2BB4C2164F80}"/>
              </a:ext>
            </a:extLst>
          </p:cNvPr>
          <p:cNvCxnSpPr/>
          <p:nvPr/>
        </p:nvCxnSpPr>
        <p:spPr>
          <a:xfrm>
            <a:off x="5789243" y="4565968"/>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83257F-7F11-44ED-98D4-2F697B59477C}"/>
              </a:ext>
            </a:extLst>
          </p:cNvPr>
          <p:cNvCxnSpPr>
            <a:cxnSpLocks/>
          </p:cNvCxnSpPr>
          <p:nvPr/>
        </p:nvCxnSpPr>
        <p:spPr>
          <a:xfrm>
            <a:off x="3964477" y="3264222"/>
            <a:ext cx="0" cy="211667"/>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98E1A31-D59D-458E-B885-017FAA4B59F0}"/>
              </a:ext>
            </a:extLst>
          </p:cNvPr>
          <p:cNvCxnSpPr>
            <a:cxnSpLocks/>
          </p:cNvCxnSpPr>
          <p:nvPr/>
        </p:nvCxnSpPr>
        <p:spPr>
          <a:xfrm>
            <a:off x="3964477" y="3475889"/>
            <a:ext cx="113532"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9033B7A-80F0-4344-81EE-CD8F7AB6C1B8}"/>
              </a:ext>
            </a:extLst>
          </p:cNvPr>
          <p:cNvSpPr txBox="1"/>
          <p:nvPr/>
        </p:nvSpPr>
        <p:spPr>
          <a:xfrm>
            <a:off x="4121111" y="3368167"/>
            <a:ext cx="1377435"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Cập nhật tài nguyên dữ liệu</a:t>
            </a:r>
            <a:endParaRPr lang="vi-VN"/>
          </a:p>
        </p:txBody>
      </p:sp>
      <p:cxnSp>
        <p:nvCxnSpPr>
          <p:cNvPr id="48" name="Straight Connector 47">
            <a:extLst>
              <a:ext uri="{FF2B5EF4-FFF2-40B4-BE49-F238E27FC236}">
                <a16:creationId xmlns:a16="http://schemas.microsoft.com/office/drawing/2014/main" id="{0CBC4FC8-CF5F-46C7-AB24-846C73999F57}"/>
              </a:ext>
            </a:extLst>
          </p:cNvPr>
          <p:cNvCxnSpPr>
            <a:cxnSpLocks/>
          </p:cNvCxnSpPr>
          <p:nvPr/>
        </p:nvCxnSpPr>
        <p:spPr>
          <a:xfrm flipH="1">
            <a:off x="724184" y="3256104"/>
            <a:ext cx="1448" cy="161990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CE3683-54A7-4BBB-B317-1DF3AE9CF0B1}"/>
              </a:ext>
            </a:extLst>
          </p:cNvPr>
          <p:cNvCxnSpPr/>
          <p:nvPr/>
        </p:nvCxnSpPr>
        <p:spPr>
          <a:xfrm>
            <a:off x="725632" y="3467771"/>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B193A00-D17F-443C-8333-979AA6988886}"/>
              </a:ext>
            </a:extLst>
          </p:cNvPr>
          <p:cNvSpPr txBox="1"/>
          <p:nvPr/>
        </p:nvSpPr>
        <p:spPr>
          <a:xfrm>
            <a:off x="916894" y="3351931"/>
            <a:ext cx="1104133" cy="338554"/>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Hệ thống thông tin chuyên ngành</a:t>
            </a:r>
            <a:endParaRPr lang="vi-VN"/>
          </a:p>
        </p:txBody>
      </p:sp>
      <p:cxnSp>
        <p:nvCxnSpPr>
          <p:cNvPr id="52" name="Straight Arrow Connector 51">
            <a:extLst>
              <a:ext uri="{FF2B5EF4-FFF2-40B4-BE49-F238E27FC236}">
                <a16:creationId xmlns:a16="http://schemas.microsoft.com/office/drawing/2014/main" id="{4F589752-BB53-42E6-AAC4-246A44BC6754}"/>
              </a:ext>
            </a:extLst>
          </p:cNvPr>
          <p:cNvCxnSpPr>
            <a:cxnSpLocks/>
          </p:cNvCxnSpPr>
          <p:nvPr/>
        </p:nvCxnSpPr>
        <p:spPr>
          <a:xfrm>
            <a:off x="6586305" y="3082862"/>
            <a:ext cx="659817"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B92977C-F7CF-4BFB-A762-9BF9F4ECECAA}"/>
              </a:ext>
            </a:extLst>
          </p:cNvPr>
          <p:cNvSpPr txBox="1"/>
          <p:nvPr/>
        </p:nvSpPr>
        <p:spPr>
          <a:xfrm>
            <a:off x="8925808" y="2965708"/>
            <a:ext cx="871647"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Mô tả tài liệu</a:t>
            </a:r>
            <a:endParaRPr lang="vi-VN"/>
          </a:p>
        </p:txBody>
      </p:sp>
      <p:cxnSp>
        <p:nvCxnSpPr>
          <p:cNvPr id="56" name="Straight Connector 55">
            <a:extLst>
              <a:ext uri="{FF2B5EF4-FFF2-40B4-BE49-F238E27FC236}">
                <a16:creationId xmlns:a16="http://schemas.microsoft.com/office/drawing/2014/main" id="{5D87F0C5-F590-44D4-90E7-87B4078CB236}"/>
              </a:ext>
            </a:extLst>
          </p:cNvPr>
          <p:cNvCxnSpPr>
            <a:cxnSpLocks/>
          </p:cNvCxnSpPr>
          <p:nvPr/>
        </p:nvCxnSpPr>
        <p:spPr>
          <a:xfrm>
            <a:off x="8986393" y="3257580"/>
            <a:ext cx="3361" cy="1316667"/>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BB29BB4-9FF5-43E2-8386-9DF736C61FD7}"/>
              </a:ext>
            </a:extLst>
          </p:cNvPr>
          <p:cNvCxnSpPr/>
          <p:nvPr/>
        </p:nvCxnSpPr>
        <p:spPr>
          <a:xfrm>
            <a:off x="8986390" y="3469247"/>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B61B561-8C9A-4DE0-937C-AAED50962D83}"/>
              </a:ext>
            </a:extLst>
          </p:cNvPr>
          <p:cNvSpPr txBox="1"/>
          <p:nvPr/>
        </p:nvSpPr>
        <p:spPr>
          <a:xfrm>
            <a:off x="9245388" y="3353407"/>
            <a:ext cx="1104133"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r>
              <a:rPr lang="en-US"/>
              <a:t>Tạo lập siêu dữ liệu</a:t>
            </a:r>
            <a:endParaRPr lang="vi-VN"/>
          </a:p>
        </p:txBody>
      </p:sp>
      <p:cxnSp>
        <p:nvCxnSpPr>
          <p:cNvPr id="59" name="Straight Connector 58">
            <a:extLst>
              <a:ext uri="{FF2B5EF4-FFF2-40B4-BE49-F238E27FC236}">
                <a16:creationId xmlns:a16="http://schemas.microsoft.com/office/drawing/2014/main" id="{7AC031E2-15CD-4159-8CA6-444F2AD64DE8}"/>
              </a:ext>
            </a:extLst>
          </p:cNvPr>
          <p:cNvCxnSpPr/>
          <p:nvPr/>
        </p:nvCxnSpPr>
        <p:spPr>
          <a:xfrm>
            <a:off x="8986390" y="3835659"/>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D77F1FA-6745-4210-8519-C4B5E21CADBE}"/>
              </a:ext>
            </a:extLst>
          </p:cNvPr>
          <p:cNvSpPr txBox="1"/>
          <p:nvPr/>
        </p:nvSpPr>
        <p:spPr>
          <a:xfrm>
            <a:off x="9245388" y="3719819"/>
            <a:ext cx="1104133" cy="33855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Mô tả kỹ thuật truy cập</a:t>
            </a:r>
            <a:endParaRPr lang="vi-VN"/>
          </a:p>
        </p:txBody>
      </p:sp>
      <p:sp>
        <p:nvSpPr>
          <p:cNvPr id="61" name="TextBox 60">
            <a:extLst>
              <a:ext uri="{FF2B5EF4-FFF2-40B4-BE49-F238E27FC236}">
                <a16:creationId xmlns:a16="http://schemas.microsoft.com/office/drawing/2014/main" id="{314B6495-9C23-463D-8824-AA5BAAFB3742}"/>
              </a:ext>
            </a:extLst>
          </p:cNvPr>
          <p:cNvSpPr txBox="1"/>
          <p:nvPr/>
        </p:nvSpPr>
        <p:spPr>
          <a:xfrm>
            <a:off x="9245388" y="4135601"/>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Mô tả từ điển dữ liệu</a:t>
            </a:r>
            <a:endParaRPr lang="vi-VN"/>
          </a:p>
        </p:txBody>
      </p:sp>
      <p:cxnSp>
        <p:nvCxnSpPr>
          <p:cNvPr id="62" name="Straight Connector 61">
            <a:extLst>
              <a:ext uri="{FF2B5EF4-FFF2-40B4-BE49-F238E27FC236}">
                <a16:creationId xmlns:a16="http://schemas.microsoft.com/office/drawing/2014/main" id="{C3DFFBF7-B753-4972-8E97-D46DCDAA45FE}"/>
              </a:ext>
            </a:extLst>
          </p:cNvPr>
          <p:cNvCxnSpPr/>
          <p:nvPr/>
        </p:nvCxnSpPr>
        <p:spPr>
          <a:xfrm>
            <a:off x="8982157" y="4243323"/>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593B8C0-7851-4B7D-9E69-9E68CEF25B30}"/>
              </a:ext>
            </a:extLst>
          </p:cNvPr>
          <p:cNvCxnSpPr>
            <a:cxnSpLocks/>
          </p:cNvCxnSpPr>
          <p:nvPr/>
        </p:nvCxnSpPr>
        <p:spPr>
          <a:xfrm>
            <a:off x="9866158" y="3053642"/>
            <a:ext cx="556627"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D1E9EC3-AFC3-446C-A335-1F1F7B66BE17}"/>
              </a:ext>
            </a:extLst>
          </p:cNvPr>
          <p:cNvSpPr txBox="1"/>
          <p:nvPr/>
        </p:nvSpPr>
        <p:spPr>
          <a:xfrm>
            <a:off x="10447766" y="2958296"/>
            <a:ext cx="1009818"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Kiểm tra, thẩm định</a:t>
            </a:r>
            <a:endParaRPr lang="vi-VN"/>
          </a:p>
        </p:txBody>
      </p:sp>
      <p:cxnSp>
        <p:nvCxnSpPr>
          <p:cNvPr id="68" name="Straight Connector 67">
            <a:extLst>
              <a:ext uri="{FF2B5EF4-FFF2-40B4-BE49-F238E27FC236}">
                <a16:creationId xmlns:a16="http://schemas.microsoft.com/office/drawing/2014/main" id="{252453D0-E828-40BD-9C4B-B0C926915388}"/>
              </a:ext>
            </a:extLst>
          </p:cNvPr>
          <p:cNvCxnSpPr>
            <a:cxnSpLocks/>
          </p:cNvCxnSpPr>
          <p:nvPr/>
        </p:nvCxnSpPr>
        <p:spPr>
          <a:xfrm flipH="1">
            <a:off x="10544155" y="3257580"/>
            <a:ext cx="2" cy="202073"/>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CD9776C-4631-4BBF-B78A-302504AE0C97}"/>
              </a:ext>
            </a:extLst>
          </p:cNvPr>
          <p:cNvCxnSpPr/>
          <p:nvPr/>
        </p:nvCxnSpPr>
        <p:spPr>
          <a:xfrm>
            <a:off x="10544155" y="3469247"/>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FF13E8A2-429C-4F7E-BEB6-CC3A7F7FF961}"/>
              </a:ext>
            </a:extLst>
          </p:cNvPr>
          <p:cNvSpPr txBox="1"/>
          <p:nvPr/>
        </p:nvSpPr>
        <p:spPr>
          <a:xfrm>
            <a:off x="10803153" y="3353407"/>
            <a:ext cx="1104133" cy="33855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Tại đơn vị chủ quản dữ liệu</a:t>
            </a:r>
            <a:endParaRPr lang="vi-VN"/>
          </a:p>
        </p:txBody>
      </p:sp>
      <p:cxnSp>
        <p:nvCxnSpPr>
          <p:cNvPr id="71" name="Straight Connector 70">
            <a:extLst>
              <a:ext uri="{FF2B5EF4-FFF2-40B4-BE49-F238E27FC236}">
                <a16:creationId xmlns:a16="http://schemas.microsoft.com/office/drawing/2014/main" id="{F6FCBA6E-EAE3-4591-A855-9888469C5CC8}"/>
              </a:ext>
            </a:extLst>
          </p:cNvPr>
          <p:cNvCxnSpPr>
            <a:cxnSpLocks/>
            <a:stCxn id="70" idx="2"/>
            <a:endCxn id="72" idx="0"/>
          </p:cNvCxnSpPr>
          <p:nvPr/>
        </p:nvCxnSpPr>
        <p:spPr>
          <a:xfrm flipH="1">
            <a:off x="11355219" y="3691961"/>
            <a:ext cx="1" cy="274363"/>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B03338-B891-491E-9AD5-F5D7175AA13D}"/>
              </a:ext>
            </a:extLst>
          </p:cNvPr>
          <p:cNvSpPr txBox="1"/>
          <p:nvPr/>
        </p:nvSpPr>
        <p:spPr>
          <a:xfrm>
            <a:off x="10803152" y="3966324"/>
            <a:ext cx="1104133" cy="338554"/>
          </a:xfrm>
          <a:prstGeom prst="rect">
            <a:avLst/>
          </a:prstGeom>
          <a:solidFill>
            <a:schemeClr val="accent2">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Tại đơn vị qíám sát thực thi</a:t>
            </a:r>
            <a:endParaRPr lang="vi-VN"/>
          </a:p>
        </p:txBody>
      </p:sp>
      <p:sp>
        <p:nvSpPr>
          <p:cNvPr id="84" name="TextBox 83">
            <a:extLst>
              <a:ext uri="{FF2B5EF4-FFF2-40B4-BE49-F238E27FC236}">
                <a16:creationId xmlns:a16="http://schemas.microsoft.com/office/drawing/2014/main" id="{2ABC2347-B2BA-446E-B48E-EDFCF88086B6}"/>
              </a:ext>
            </a:extLst>
          </p:cNvPr>
          <p:cNvSpPr txBox="1"/>
          <p:nvPr/>
        </p:nvSpPr>
        <p:spPr>
          <a:xfrm>
            <a:off x="7314825" y="2976779"/>
            <a:ext cx="1009818"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Chính sách chia sẻ</a:t>
            </a:r>
            <a:endParaRPr lang="vi-VN"/>
          </a:p>
        </p:txBody>
      </p:sp>
      <p:cxnSp>
        <p:nvCxnSpPr>
          <p:cNvPr id="85" name="Straight Connector 84">
            <a:extLst>
              <a:ext uri="{FF2B5EF4-FFF2-40B4-BE49-F238E27FC236}">
                <a16:creationId xmlns:a16="http://schemas.microsoft.com/office/drawing/2014/main" id="{8F683B45-B082-449A-9F00-FCCB60C784CD}"/>
              </a:ext>
            </a:extLst>
          </p:cNvPr>
          <p:cNvCxnSpPr>
            <a:cxnSpLocks/>
          </p:cNvCxnSpPr>
          <p:nvPr/>
        </p:nvCxnSpPr>
        <p:spPr>
          <a:xfrm>
            <a:off x="7411216" y="3276063"/>
            <a:ext cx="0" cy="53396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ED4F445-6515-41B9-89CE-7E4BC8B0A2D6}"/>
              </a:ext>
            </a:extLst>
          </p:cNvPr>
          <p:cNvCxnSpPr/>
          <p:nvPr/>
        </p:nvCxnSpPr>
        <p:spPr>
          <a:xfrm>
            <a:off x="7424964" y="3431795"/>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E46B76E-DBD8-4768-B8AA-875676B06A38}"/>
              </a:ext>
            </a:extLst>
          </p:cNvPr>
          <p:cNvSpPr txBox="1"/>
          <p:nvPr/>
        </p:nvSpPr>
        <p:spPr>
          <a:xfrm>
            <a:off x="7683962" y="3315955"/>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Dữ liệu mở</a:t>
            </a:r>
            <a:endParaRPr lang="vi-VN"/>
          </a:p>
        </p:txBody>
      </p:sp>
      <p:cxnSp>
        <p:nvCxnSpPr>
          <p:cNvPr id="88" name="Straight Connector 87">
            <a:extLst>
              <a:ext uri="{FF2B5EF4-FFF2-40B4-BE49-F238E27FC236}">
                <a16:creationId xmlns:a16="http://schemas.microsoft.com/office/drawing/2014/main" id="{D1D2D9BC-640B-4597-9F16-2D2BBFAC1C58}"/>
              </a:ext>
            </a:extLst>
          </p:cNvPr>
          <p:cNvCxnSpPr>
            <a:cxnSpLocks/>
          </p:cNvCxnSpPr>
          <p:nvPr/>
        </p:nvCxnSpPr>
        <p:spPr>
          <a:xfrm>
            <a:off x="7424964" y="3798207"/>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58B505-8776-47D6-9191-2748F3903217}"/>
              </a:ext>
            </a:extLst>
          </p:cNvPr>
          <p:cNvCxnSpPr>
            <a:cxnSpLocks/>
          </p:cNvCxnSpPr>
          <p:nvPr/>
        </p:nvCxnSpPr>
        <p:spPr>
          <a:xfrm>
            <a:off x="8236027" y="3977571"/>
            <a:ext cx="0" cy="221821"/>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A7DA7E15-7DEB-47DA-8606-791CDB061731}"/>
              </a:ext>
            </a:extLst>
          </p:cNvPr>
          <p:cNvSpPr txBox="1"/>
          <p:nvPr/>
        </p:nvSpPr>
        <p:spPr>
          <a:xfrm>
            <a:off x="7683961" y="3702301"/>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Đối tượng chia sẻ</a:t>
            </a:r>
            <a:endParaRPr lang="vi-VN"/>
          </a:p>
        </p:txBody>
      </p:sp>
      <p:sp>
        <p:nvSpPr>
          <p:cNvPr id="96" name="TextBox 95">
            <a:extLst>
              <a:ext uri="{FF2B5EF4-FFF2-40B4-BE49-F238E27FC236}">
                <a16:creationId xmlns:a16="http://schemas.microsoft.com/office/drawing/2014/main" id="{4F6CC3AE-01CF-45E3-A582-92AC3727ADBE}"/>
              </a:ext>
            </a:extLst>
          </p:cNvPr>
          <p:cNvSpPr txBox="1"/>
          <p:nvPr/>
        </p:nvSpPr>
        <p:spPr>
          <a:xfrm>
            <a:off x="7683961" y="4235693"/>
            <a:ext cx="1104133" cy="33855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Mức phí sử dụng</a:t>
            </a:r>
          </a:p>
          <a:p>
            <a:r>
              <a:rPr lang="en-US"/>
              <a:t>Mức phí truy cập</a:t>
            </a:r>
            <a:endParaRPr lang="vi-VN"/>
          </a:p>
        </p:txBody>
      </p:sp>
      <p:cxnSp>
        <p:nvCxnSpPr>
          <p:cNvPr id="102" name="Straight Arrow Connector 101">
            <a:extLst>
              <a:ext uri="{FF2B5EF4-FFF2-40B4-BE49-F238E27FC236}">
                <a16:creationId xmlns:a16="http://schemas.microsoft.com/office/drawing/2014/main" id="{BF86808E-A510-4768-859D-DC4F7EAD6912}"/>
              </a:ext>
            </a:extLst>
          </p:cNvPr>
          <p:cNvCxnSpPr>
            <a:cxnSpLocks/>
          </p:cNvCxnSpPr>
          <p:nvPr/>
        </p:nvCxnSpPr>
        <p:spPr>
          <a:xfrm>
            <a:off x="8402773" y="3103239"/>
            <a:ext cx="461827"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D290039-BEBB-486A-9A78-4D33E546F5BC}"/>
              </a:ext>
            </a:extLst>
          </p:cNvPr>
          <p:cNvCxnSpPr>
            <a:cxnSpLocks/>
          </p:cNvCxnSpPr>
          <p:nvPr/>
        </p:nvCxnSpPr>
        <p:spPr>
          <a:xfrm flipV="1">
            <a:off x="10902566" y="2362201"/>
            <a:ext cx="0" cy="52517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9" name="Picture 108">
            <a:extLst>
              <a:ext uri="{FF2B5EF4-FFF2-40B4-BE49-F238E27FC236}">
                <a16:creationId xmlns:a16="http://schemas.microsoft.com/office/drawing/2014/main" id="{6B8E0B0F-D97A-4112-9243-67C8A8636CA8}"/>
              </a:ext>
            </a:extLst>
          </p:cNvPr>
          <p:cNvPicPr>
            <a:picLocks noChangeAspect="1"/>
          </p:cNvPicPr>
          <p:nvPr/>
        </p:nvPicPr>
        <p:blipFill>
          <a:blip r:embed="rId2"/>
          <a:stretch>
            <a:fillRect/>
          </a:stretch>
        </p:blipFill>
        <p:spPr>
          <a:xfrm>
            <a:off x="10729874" y="1903840"/>
            <a:ext cx="286772" cy="278694"/>
          </a:xfrm>
          <a:prstGeom prst="rect">
            <a:avLst/>
          </a:prstGeom>
          <a:effectLst/>
        </p:spPr>
      </p:pic>
      <p:sp>
        <p:nvSpPr>
          <p:cNvPr id="110" name="TextBox 109">
            <a:extLst>
              <a:ext uri="{FF2B5EF4-FFF2-40B4-BE49-F238E27FC236}">
                <a16:creationId xmlns:a16="http://schemas.microsoft.com/office/drawing/2014/main" id="{57684470-8480-4519-891A-8D1EE2037966}"/>
              </a:ext>
            </a:extLst>
          </p:cNvPr>
          <p:cNvSpPr txBox="1"/>
          <p:nvPr/>
        </p:nvSpPr>
        <p:spPr>
          <a:xfrm>
            <a:off x="10407838" y="2147546"/>
            <a:ext cx="1116011"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lang="vi-VN" sz="800">
                <a:solidFill>
                  <a:srgbClr val="C00000"/>
                </a:solidFill>
                <a:effectLst>
                  <a:outerShdw blurRad="38100" dist="38100" dir="2700000" algn="tl">
                    <a:srgbClr val="000000">
                      <a:alpha val="43137"/>
                    </a:srgbClr>
                  </a:outerShdw>
                </a:effectLst>
              </a:rPr>
              <a:t>Công bố chinh thức </a:t>
            </a:r>
          </a:p>
        </p:txBody>
      </p:sp>
      <p:sp>
        <p:nvSpPr>
          <p:cNvPr id="112" name="Oval 111">
            <a:extLst>
              <a:ext uri="{FF2B5EF4-FFF2-40B4-BE49-F238E27FC236}">
                <a16:creationId xmlns:a16="http://schemas.microsoft.com/office/drawing/2014/main" id="{593C40F6-143A-4E24-9A2B-AD6AEE7C37C8}"/>
              </a:ext>
            </a:extLst>
          </p:cNvPr>
          <p:cNvSpPr/>
          <p:nvPr/>
        </p:nvSpPr>
        <p:spPr>
          <a:xfrm>
            <a:off x="10799768" y="1971221"/>
            <a:ext cx="135679" cy="143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itle 1">
            <a:extLst>
              <a:ext uri="{FF2B5EF4-FFF2-40B4-BE49-F238E27FC236}">
                <a16:creationId xmlns:a16="http://schemas.microsoft.com/office/drawing/2014/main" id="{88DA741C-F5CF-431F-A460-D25530BF9BF8}"/>
              </a:ext>
            </a:extLst>
          </p:cNvPr>
          <p:cNvSpPr>
            <a:spLocks noGrp="1"/>
          </p:cNvSpPr>
          <p:nvPr>
            <p:ph type="title"/>
          </p:nvPr>
        </p:nvSpPr>
        <p:spPr>
          <a:xfrm>
            <a:off x="814984" y="261122"/>
            <a:ext cx="10515600" cy="642408"/>
          </a:xfrm>
          <a:effectLst>
            <a:outerShdw blurRad="50800" dist="38100" dir="2700000" algn="tl" rotWithShape="0">
              <a:prstClr val="black">
                <a:alpha val="40000"/>
              </a:prstClr>
            </a:outerShdw>
          </a:effectLst>
        </p:spPr>
        <p:txBody>
          <a:bodyPr>
            <a:normAutofit/>
          </a:bodyPr>
          <a:lstStyle/>
          <a:p>
            <a:pPr algn="ctr"/>
            <a:r>
              <a:rPr lang="en-US" sz="3600" b="1">
                <a:solidFill>
                  <a:schemeClr val="accent6">
                    <a:lumMod val="50000"/>
                  </a:schemeClr>
                </a:solidFill>
              </a:rPr>
              <a:t>Quy trình chung về </a:t>
            </a:r>
            <a:r>
              <a:rPr lang="en-US" sz="3600" b="1">
                <a:solidFill>
                  <a:srgbClr val="002060"/>
                </a:solidFill>
              </a:rPr>
              <a:t>tạo lập </a:t>
            </a:r>
            <a:r>
              <a:rPr lang="en-US" sz="3600" b="1">
                <a:solidFill>
                  <a:schemeClr val="accent6">
                    <a:lumMod val="50000"/>
                  </a:schemeClr>
                </a:solidFill>
              </a:rPr>
              <a:t>dịch vụ chia sẻ dữ liệu</a:t>
            </a:r>
            <a:endParaRPr lang="vi-VN" sz="3600" b="1"/>
          </a:p>
        </p:txBody>
      </p:sp>
      <p:pic>
        <p:nvPicPr>
          <p:cNvPr id="118" name="Picture 4" descr="2,200+ Smart City Life Stock Photos, Pictures &amp; Royalty-Free Images - iStock">
            <a:extLst>
              <a:ext uri="{FF2B5EF4-FFF2-40B4-BE49-F238E27FC236}">
                <a16:creationId xmlns:a16="http://schemas.microsoft.com/office/drawing/2014/main" id="{50E72D90-C912-4143-9A47-A2169941C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521" y="1079618"/>
            <a:ext cx="1148127" cy="7823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xperts - Free people icons">
            <a:extLst>
              <a:ext uri="{FF2B5EF4-FFF2-40B4-BE49-F238E27FC236}">
                <a16:creationId xmlns:a16="http://schemas.microsoft.com/office/drawing/2014/main" id="{034255C2-C222-4A5A-8FD5-56CF83DC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73" y="1414715"/>
            <a:ext cx="513651" cy="513651"/>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A3838805-6DB4-437E-AD2E-C772DBE47CA4}"/>
              </a:ext>
            </a:extLst>
          </p:cNvPr>
          <p:cNvSpPr txBox="1"/>
          <p:nvPr/>
        </p:nvSpPr>
        <p:spPr>
          <a:xfrm>
            <a:off x="9245387" y="4466525"/>
            <a:ext cx="1104133"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Báo cáo khác</a:t>
            </a:r>
            <a:endParaRPr lang="vi-VN"/>
          </a:p>
        </p:txBody>
      </p:sp>
      <p:cxnSp>
        <p:nvCxnSpPr>
          <p:cNvPr id="64" name="Straight Connector 63">
            <a:extLst>
              <a:ext uri="{FF2B5EF4-FFF2-40B4-BE49-F238E27FC236}">
                <a16:creationId xmlns:a16="http://schemas.microsoft.com/office/drawing/2014/main" id="{1A36EF1A-E0BF-4A60-8E87-803FBC132A90}"/>
              </a:ext>
            </a:extLst>
          </p:cNvPr>
          <p:cNvCxnSpPr/>
          <p:nvPr/>
        </p:nvCxnSpPr>
        <p:spPr>
          <a:xfrm>
            <a:off x="8993880" y="4574247"/>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07146AD-A01E-4990-9F98-34EBF66A99EF}"/>
              </a:ext>
            </a:extLst>
          </p:cNvPr>
          <p:cNvSpPr txBox="1"/>
          <p:nvPr/>
        </p:nvSpPr>
        <p:spPr>
          <a:xfrm>
            <a:off x="4380401" y="3719819"/>
            <a:ext cx="955209"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Remote APIs</a:t>
            </a:r>
            <a:endParaRPr lang="vi-VN"/>
          </a:p>
        </p:txBody>
      </p:sp>
      <p:cxnSp>
        <p:nvCxnSpPr>
          <p:cNvPr id="73" name="Straight Connector 72">
            <a:extLst>
              <a:ext uri="{FF2B5EF4-FFF2-40B4-BE49-F238E27FC236}">
                <a16:creationId xmlns:a16="http://schemas.microsoft.com/office/drawing/2014/main" id="{F0C6D7CA-D1FB-4B80-8FFB-C259378BE55B}"/>
              </a:ext>
            </a:extLst>
          </p:cNvPr>
          <p:cNvCxnSpPr>
            <a:cxnSpLocks/>
          </p:cNvCxnSpPr>
          <p:nvPr/>
        </p:nvCxnSpPr>
        <p:spPr>
          <a:xfrm>
            <a:off x="4233006" y="3638403"/>
            <a:ext cx="0" cy="819342"/>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6BD83CA-6D9B-44B6-B5E8-21901CEFF995}"/>
              </a:ext>
            </a:extLst>
          </p:cNvPr>
          <p:cNvCxnSpPr>
            <a:cxnSpLocks/>
          </p:cNvCxnSpPr>
          <p:nvPr/>
        </p:nvCxnSpPr>
        <p:spPr>
          <a:xfrm>
            <a:off x="4249937" y="3827541"/>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079F7F1-91E6-4CB2-A6DC-B69C8E846957}"/>
              </a:ext>
            </a:extLst>
          </p:cNvPr>
          <p:cNvSpPr txBox="1"/>
          <p:nvPr/>
        </p:nvSpPr>
        <p:spPr>
          <a:xfrm>
            <a:off x="4380402" y="4035876"/>
            <a:ext cx="955209"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Upload tập dữ liệu</a:t>
            </a:r>
            <a:endParaRPr lang="vi-VN"/>
          </a:p>
        </p:txBody>
      </p:sp>
      <p:cxnSp>
        <p:nvCxnSpPr>
          <p:cNvPr id="76" name="Straight Connector 75">
            <a:extLst>
              <a:ext uri="{FF2B5EF4-FFF2-40B4-BE49-F238E27FC236}">
                <a16:creationId xmlns:a16="http://schemas.microsoft.com/office/drawing/2014/main" id="{5F9E3486-9E1C-4348-A0C6-5D5EE3C211F3}"/>
              </a:ext>
            </a:extLst>
          </p:cNvPr>
          <p:cNvCxnSpPr>
            <a:cxnSpLocks/>
          </p:cNvCxnSpPr>
          <p:nvPr/>
        </p:nvCxnSpPr>
        <p:spPr>
          <a:xfrm>
            <a:off x="4249937" y="4143598"/>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A6CC3BF-947B-43CB-82DE-A734B9B3B04A}"/>
              </a:ext>
            </a:extLst>
          </p:cNvPr>
          <p:cNvSpPr txBox="1"/>
          <p:nvPr/>
        </p:nvSpPr>
        <p:spPr>
          <a:xfrm>
            <a:off x="4371261" y="4359042"/>
            <a:ext cx="964349"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a:t>APIs có sẵn</a:t>
            </a:r>
            <a:endParaRPr lang="vi-VN"/>
          </a:p>
        </p:txBody>
      </p:sp>
      <p:cxnSp>
        <p:nvCxnSpPr>
          <p:cNvPr id="78" name="Straight Connector 77">
            <a:extLst>
              <a:ext uri="{FF2B5EF4-FFF2-40B4-BE49-F238E27FC236}">
                <a16:creationId xmlns:a16="http://schemas.microsoft.com/office/drawing/2014/main" id="{01979656-2848-4F4C-9A1A-63073F83B916}"/>
              </a:ext>
            </a:extLst>
          </p:cNvPr>
          <p:cNvCxnSpPr>
            <a:cxnSpLocks/>
          </p:cNvCxnSpPr>
          <p:nvPr/>
        </p:nvCxnSpPr>
        <p:spPr>
          <a:xfrm>
            <a:off x="4249937" y="4457745"/>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C0C19EE-E02D-447C-A3D0-29F7582042D9}"/>
              </a:ext>
            </a:extLst>
          </p:cNvPr>
          <p:cNvSpPr txBox="1"/>
          <p:nvPr/>
        </p:nvSpPr>
        <p:spPr>
          <a:xfrm>
            <a:off x="1259766" y="3827541"/>
            <a:ext cx="1104131" cy="215444"/>
          </a:xfrm>
          <a:prstGeom prst="rect">
            <a:avLst/>
          </a:prstGeom>
          <a:solidFill>
            <a:schemeClr val="accent6">
              <a:lumMod val="40000"/>
              <a:lumOff val="60000"/>
            </a:schemeClr>
          </a:solidFill>
          <a:ln>
            <a:solidFill>
              <a:schemeClr val="accent1"/>
            </a:solidFill>
            <a:prstDash val="dash"/>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Tạo APIs</a:t>
            </a:r>
            <a:endParaRPr lang="vi-VN"/>
          </a:p>
        </p:txBody>
      </p:sp>
      <p:cxnSp>
        <p:nvCxnSpPr>
          <p:cNvPr id="80" name="Straight Connector 79">
            <a:extLst>
              <a:ext uri="{FF2B5EF4-FFF2-40B4-BE49-F238E27FC236}">
                <a16:creationId xmlns:a16="http://schemas.microsoft.com/office/drawing/2014/main" id="{B792330E-6247-4043-844D-853E5258DBD1}"/>
              </a:ext>
            </a:extLst>
          </p:cNvPr>
          <p:cNvCxnSpPr>
            <a:cxnSpLocks/>
          </p:cNvCxnSpPr>
          <p:nvPr/>
        </p:nvCxnSpPr>
        <p:spPr>
          <a:xfrm>
            <a:off x="1112371" y="3746125"/>
            <a:ext cx="0" cy="505195"/>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1D2D70B-F596-47E5-94BB-75E9509DC844}"/>
              </a:ext>
            </a:extLst>
          </p:cNvPr>
          <p:cNvCxnSpPr>
            <a:cxnSpLocks/>
          </p:cNvCxnSpPr>
          <p:nvPr/>
        </p:nvCxnSpPr>
        <p:spPr>
          <a:xfrm>
            <a:off x="1129302" y="3935263"/>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0B09022-90A8-40A8-8822-AD4B484BFA49}"/>
              </a:ext>
            </a:extLst>
          </p:cNvPr>
          <p:cNvSpPr txBox="1"/>
          <p:nvPr/>
        </p:nvSpPr>
        <p:spPr>
          <a:xfrm>
            <a:off x="1259767" y="4143598"/>
            <a:ext cx="1109035" cy="215444"/>
          </a:xfrm>
          <a:prstGeom prst="rect">
            <a:avLst/>
          </a:prstGeom>
          <a:solidFill>
            <a:schemeClr val="accent6">
              <a:lumMod val="40000"/>
              <a:lumOff val="60000"/>
            </a:schemeClr>
          </a:solidFill>
          <a:ln>
            <a:solidFill>
              <a:schemeClr val="accent1"/>
            </a:solidFill>
            <a:prstDash val="dash"/>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Trích xuất tập dữ liệu</a:t>
            </a:r>
            <a:endParaRPr lang="vi-VN"/>
          </a:p>
        </p:txBody>
      </p:sp>
      <p:cxnSp>
        <p:nvCxnSpPr>
          <p:cNvPr id="83" name="Straight Connector 82">
            <a:extLst>
              <a:ext uri="{FF2B5EF4-FFF2-40B4-BE49-F238E27FC236}">
                <a16:creationId xmlns:a16="http://schemas.microsoft.com/office/drawing/2014/main" id="{B02F569A-319C-4337-B6EC-5E874977FBC8}"/>
              </a:ext>
            </a:extLst>
          </p:cNvPr>
          <p:cNvCxnSpPr>
            <a:cxnSpLocks/>
          </p:cNvCxnSpPr>
          <p:nvPr/>
        </p:nvCxnSpPr>
        <p:spPr>
          <a:xfrm>
            <a:off x="1129302" y="4251320"/>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CC7326C-6D7A-481A-ADBD-8CA4ED28DFBE}"/>
              </a:ext>
            </a:extLst>
          </p:cNvPr>
          <p:cNvSpPr txBox="1"/>
          <p:nvPr/>
        </p:nvSpPr>
        <p:spPr>
          <a:xfrm>
            <a:off x="892050" y="4761173"/>
            <a:ext cx="1222114" cy="215444"/>
          </a:xfrm>
          <a:prstGeom prst="rect">
            <a:avLst/>
          </a:prstGeom>
          <a:solidFill>
            <a:schemeClr val="accent6">
              <a:lumMod val="40000"/>
              <a:lumOff val="60000"/>
            </a:schemeClr>
          </a:solidFill>
          <a:ln>
            <a:solidFill>
              <a:schemeClr val="accent1"/>
            </a:solidFill>
            <a:prstDash val="solid"/>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Tập dữ liệu có sẵn</a:t>
            </a:r>
            <a:endParaRPr lang="vi-VN"/>
          </a:p>
        </p:txBody>
      </p:sp>
      <p:cxnSp>
        <p:nvCxnSpPr>
          <p:cNvPr id="90" name="Straight Connector 89">
            <a:extLst>
              <a:ext uri="{FF2B5EF4-FFF2-40B4-BE49-F238E27FC236}">
                <a16:creationId xmlns:a16="http://schemas.microsoft.com/office/drawing/2014/main" id="{6138141B-FBF0-42C0-9F8E-BD35FB752242}"/>
              </a:ext>
            </a:extLst>
          </p:cNvPr>
          <p:cNvCxnSpPr>
            <a:cxnSpLocks/>
          </p:cNvCxnSpPr>
          <p:nvPr/>
        </p:nvCxnSpPr>
        <p:spPr>
          <a:xfrm>
            <a:off x="736184" y="4868895"/>
            <a:ext cx="113532" cy="0"/>
          </a:xfrm>
          <a:prstGeom prst="line">
            <a:avLst/>
          </a:prstGeom>
          <a:ln>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A662D8A-309E-443A-8ECE-A7BB7DCE339D}"/>
              </a:ext>
            </a:extLst>
          </p:cNvPr>
          <p:cNvSpPr txBox="1"/>
          <p:nvPr/>
        </p:nvSpPr>
        <p:spPr>
          <a:xfrm>
            <a:off x="5082589" y="5107153"/>
            <a:ext cx="425025" cy="215444"/>
          </a:xfrm>
          <a:prstGeom prst="rect">
            <a:avLst/>
          </a:prstGeom>
          <a:solidFill>
            <a:schemeClr val="accent6">
              <a:lumMod val="40000"/>
              <a:lumOff val="60000"/>
            </a:schemeClr>
          </a:solidFill>
          <a:ln>
            <a:solidFill>
              <a:schemeClr val="accent1"/>
            </a:solidFill>
            <a:prstDash val="solid"/>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endParaRPr lang="vi-VN"/>
          </a:p>
        </p:txBody>
      </p:sp>
      <p:sp>
        <p:nvSpPr>
          <p:cNvPr id="92" name="TextBox 91">
            <a:extLst>
              <a:ext uri="{FF2B5EF4-FFF2-40B4-BE49-F238E27FC236}">
                <a16:creationId xmlns:a16="http://schemas.microsoft.com/office/drawing/2014/main" id="{B1319579-0DA8-467D-B569-5EA80B84F8F8}"/>
              </a:ext>
            </a:extLst>
          </p:cNvPr>
          <p:cNvSpPr txBox="1"/>
          <p:nvPr/>
        </p:nvSpPr>
        <p:spPr>
          <a:xfrm>
            <a:off x="5074151" y="5398164"/>
            <a:ext cx="425025"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endParaRPr lang="vi-VN"/>
          </a:p>
        </p:txBody>
      </p:sp>
      <p:sp>
        <p:nvSpPr>
          <p:cNvPr id="95" name="TextBox 94">
            <a:extLst>
              <a:ext uri="{FF2B5EF4-FFF2-40B4-BE49-F238E27FC236}">
                <a16:creationId xmlns:a16="http://schemas.microsoft.com/office/drawing/2014/main" id="{0CB8A71E-320C-46AC-BB3E-9CE793A38B4C}"/>
              </a:ext>
            </a:extLst>
          </p:cNvPr>
          <p:cNvSpPr txBox="1"/>
          <p:nvPr/>
        </p:nvSpPr>
        <p:spPr>
          <a:xfrm flipH="1">
            <a:off x="5554749" y="5127494"/>
            <a:ext cx="3463381" cy="215444"/>
          </a:xfrm>
          <a:prstGeom prst="rect">
            <a:avLst/>
          </a:prstGeom>
          <a:noFill/>
        </p:spPr>
        <p:txBody>
          <a:bodyPr wrap="square" rtlCol="0">
            <a:spAutoFit/>
          </a:bodyPr>
          <a:lstStyle/>
          <a:p>
            <a:r>
              <a:rPr lang="vi-VN" sz="800">
                <a:effectLst>
                  <a:outerShdw blurRad="38100" dist="38100" dir="2700000" algn="tl">
                    <a:srgbClr val="000000">
                      <a:alpha val="43137"/>
                    </a:srgbClr>
                  </a:outerShdw>
                </a:effectLst>
              </a:rPr>
              <a:t>Thực hiện tại HTTT chuyên ngành – CQ chủ quản dữ liệu</a:t>
            </a:r>
          </a:p>
        </p:txBody>
      </p:sp>
      <p:sp>
        <p:nvSpPr>
          <p:cNvPr id="97" name="TextBox 96">
            <a:extLst>
              <a:ext uri="{FF2B5EF4-FFF2-40B4-BE49-F238E27FC236}">
                <a16:creationId xmlns:a16="http://schemas.microsoft.com/office/drawing/2014/main" id="{820DDE76-6D14-41EE-A7A0-7BC1CF354418}"/>
              </a:ext>
            </a:extLst>
          </p:cNvPr>
          <p:cNvSpPr txBox="1"/>
          <p:nvPr/>
        </p:nvSpPr>
        <p:spPr>
          <a:xfrm flipH="1">
            <a:off x="5580180" y="5411716"/>
            <a:ext cx="3463381" cy="215444"/>
          </a:xfrm>
          <a:prstGeom prst="rect">
            <a:avLst/>
          </a:prstGeom>
          <a:noFill/>
        </p:spPr>
        <p:txBody>
          <a:bodyPr wrap="square" rtlCol="0">
            <a:spAutoFit/>
          </a:bodyPr>
          <a:lstStyle/>
          <a:p>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Cơ quan chủ quản dữ liệu</a:t>
            </a:r>
            <a:endParaRPr lang="vi-VN" sz="800" dirty="0">
              <a:effectLst>
                <a:outerShdw blurRad="38100" dist="38100" dir="2700000" algn="tl">
                  <a:srgbClr val="000000">
                    <a:alpha val="43137"/>
                  </a:srgbClr>
                </a:outerShdw>
              </a:effectLst>
            </a:endParaRPr>
          </a:p>
        </p:txBody>
      </p:sp>
      <p:sp>
        <p:nvSpPr>
          <p:cNvPr id="98" name="TextBox 97">
            <a:extLst>
              <a:ext uri="{FF2B5EF4-FFF2-40B4-BE49-F238E27FC236}">
                <a16:creationId xmlns:a16="http://schemas.microsoft.com/office/drawing/2014/main" id="{523EE4A1-2593-43C3-9E04-8FD42958BBC5}"/>
              </a:ext>
            </a:extLst>
          </p:cNvPr>
          <p:cNvSpPr txBox="1"/>
          <p:nvPr/>
        </p:nvSpPr>
        <p:spPr>
          <a:xfrm>
            <a:off x="5074151" y="5994503"/>
            <a:ext cx="425025" cy="215444"/>
          </a:xfrm>
          <a:prstGeom prst="rect">
            <a:avLst/>
          </a:prstGeom>
          <a:solidFill>
            <a:schemeClr val="accent2">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endParaRPr lang="vi-VN"/>
          </a:p>
        </p:txBody>
      </p:sp>
      <p:sp>
        <p:nvSpPr>
          <p:cNvPr id="99" name="TextBox 98">
            <a:extLst>
              <a:ext uri="{FF2B5EF4-FFF2-40B4-BE49-F238E27FC236}">
                <a16:creationId xmlns:a16="http://schemas.microsoft.com/office/drawing/2014/main" id="{02CFAE99-AE25-404D-8FF2-B89731D3786C}"/>
              </a:ext>
            </a:extLst>
          </p:cNvPr>
          <p:cNvSpPr txBox="1"/>
          <p:nvPr/>
        </p:nvSpPr>
        <p:spPr>
          <a:xfrm flipH="1">
            <a:off x="5591078" y="5986630"/>
            <a:ext cx="3131057" cy="215444"/>
          </a:xfrm>
          <a:prstGeom prst="rect">
            <a:avLst/>
          </a:prstGeom>
          <a:noFill/>
        </p:spPr>
        <p:txBody>
          <a:bodyPr wrap="square" rtlCol="0">
            <a:spAutoFit/>
          </a:bodyPr>
          <a:lstStyle/>
          <a:p>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 CQ giám sát thực thi</a:t>
            </a:r>
            <a:endParaRPr lang="vi-VN" sz="800" dirty="0">
              <a:effectLst>
                <a:outerShdw blurRad="38100" dist="38100" dir="2700000" algn="tl">
                  <a:srgbClr val="000000">
                    <a:alpha val="43137"/>
                  </a:srgbClr>
                </a:outerShdw>
              </a:effectLst>
            </a:endParaRPr>
          </a:p>
        </p:txBody>
      </p:sp>
      <p:sp>
        <p:nvSpPr>
          <p:cNvPr id="100" name="TextBox 99">
            <a:extLst>
              <a:ext uri="{FF2B5EF4-FFF2-40B4-BE49-F238E27FC236}">
                <a16:creationId xmlns:a16="http://schemas.microsoft.com/office/drawing/2014/main" id="{B38BE09D-526F-4CB2-A879-07D93E7AAFB1}"/>
              </a:ext>
            </a:extLst>
          </p:cNvPr>
          <p:cNvSpPr txBox="1"/>
          <p:nvPr/>
        </p:nvSpPr>
        <p:spPr>
          <a:xfrm>
            <a:off x="5074151" y="5682386"/>
            <a:ext cx="425025"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endParaRPr lang="vi-VN"/>
          </a:p>
        </p:txBody>
      </p:sp>
      <p:sp>
        <p:nvSpPr>
          <p:cNvPr id="101" name="TextBox 100">
            <a:extLst>
              <a:ext uri="{FF2B5EF4-FFF2-40B4-BE49-F238E27FC236}">
                <a16:creationId xmlns:a16="http://schemas.microsoft.com/office/drawing/2014/main" id="{93A1C79B-7A03-4921-A2CB-4D151AB232F8}"/>
              </a:ext>
            </a:extLst>
          </p:cNvPr>
          <p:cNvSpPr txBox="1"/>
          <p:nvPr/>
        </p:nvSpPr>
        <p:spPr>
          <a:xfrm flipH="1">
            <a:off x="5580180" y="5695938"/>
            <a:ext cx="3463381" cy="215444"/>
          </a:xfrm>
          <a:prstGeom prst="rect">
            <a:avLst/>
          </a:prstGeom>
          <a:noFill/>
        </p:spPr>
        <p:txBody>
          <a:bodyPr wrap="square" rtlCol="0">
            <a:spAutoFit/>
          </a:bodyPr>
          <a:lstStyle/>
          <a:p>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GeoGate– Cơ quan chủ quản dữ liệu</a:t>
            </a:r>
            <a:endParaRPr lang="vi-VN" sz="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8057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Straight Arrow Connector 111">
            <a:extLst>
              <a:ext uri="{FF2B5EF4-FFF2-40B4-BE49-F238E27FC236}">
                <a16:creationId xmlns:a16="http://schemas.microsoft.com/office/drawing/2014/main" id="{8C8754A8-13BE-43CD-9ED2-6F570D6D2942}"/>
              </a:ext>
            </a:extLst>
          </p:cNvPr>
          <p:cNvCxnSpPr>
            <a:cxnSpLocks/>
          </p:cNvCxnSpPr>
          <p:nvPr/>
        </p:nvCxnSpPr>
        <p:spPr>
          <a:xfrm flipV="1">
            <a:off x="2222980" y="3180594"/>
            <a:ext cx="22443" cy="2884863"/>
          </a:xfrm>
          <a:prstGeom prst="straightConnector1">
            <a:avLst/>
          </a:prstGeom>
          <a:ln w="19050">
            <a:solidFill>
              <a:srgbClr val="C0000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A94C6E-7069-489B-9AC8-871B27C198C7}"/>
              </a:ext>
            </a:extLst>
          </p:cNvPr>
          <p:cNvSpPr txBox="1"/>
          <p:nvPr/>
        </p:nvSpPr>
        <p:spPr>
          <a:xfrm>
            <a:off x="4631073" y="480504"/>
            <a:ext cx="3316935" cy="33855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200">
                <a:effectLst>
                  <a:outerShdw blurRad="38100" dist="38100" dir="2700000" algn="tl">
                    <a:srgbClr val="000000">
                      <a:alpha val="43137"/>
                    </a:srgbClr>
                  </a:outerShdw>
                </a:effectLst>
              </a:defRPr>
            </a:lvl1pPr>
          </a:lstStyle>
          <a:p>
            <a:r>
              <a:rPr lang="vi-VN" sz="800"/>
              <a:t>Xác định nội dung, nguồn dữ liệu cần chia sẻ</a:t>
            </a:r>
          </a:p>
          <a:p>
            <a:r>
              <a:rPr lang="vi-VN" sz="800"/>
              <a:t>(thường căn cứ vào quy định, nhu cầu, thực tế hoặc tự nguyện)</a:t>
            </a:r>
          </a:p>
        </p:txBody>
      </p:sp>
      <p:cxnSp>
        <p:nvCxnSpPr>
          <p:cNvPr id="6" name="Straight Arrow Connector 5">
            <a:extLst>
              <a:ext uri="{FF2B5EF4-FFF2-40B4-BE49-F238E27FC236}">
                <a16:creationId xmlns:a16="http://schemas.microsoft.com/office/drawing/2014/main" id="{25C41D6B-072A-4642-BD1D-9B0785255D9E}"/>
              </a:ext>
            </a:extLst>
          </p:cNvPr>
          <p:cNvCxnSpPr>
            <a:cxnSpLocks/>
          </p:cNvCxnSpPr>
          <p:nvPr/>
        </p:nvCxnSpPr>
        <p:spPr>
          <a:xfrm flipH="1">
            <a:off x="6355404" y="851263"/>
            <a:ext cx="591" cy="18402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38942A-3C09-4033-A1A3-6031B8005F78}"/>
              </a:ext>
            </a:extLst>
          </p:cNvPr>
          <p:cNvSpPr txBox="1"/>
          <p:nvPr/>
        </p:nvSpPr>
        <p:spPr>
          <a:xfrm>
            <a:off x="4631073" y="1051551"/>
            <a:ext cx="3316935"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200">
                <a:effectLst>
                  <a:outerShdw blurRad="38100" dist="38100" dir="2700000" algn="tl">
                    <a:srgbClr val="000000">
                      <a:alpha val="43137"/>
                    </a:srgbClr>
                  </a:outerShdw>
                </a:effectLst>
              </a:defRPr>
            </a:lvl1pPr>
          </a:lstStyle>
          <a:p>
            <a:r>
              <a:rPr lang="vi-VN" sz="800"/>
              <a:t>Khảo sát hiện trạng hệ thống, phần mềm, nguồn dữ liệu</a:t>
            </a:r>
          </a:p>
        </p:txBody>
      </p:sp>
      <p:cxnSp>
        <p:nvCxnSpPr>
          <p:cNvPr id="8" name="Straight Arrow Connector 7">
            <a:extLst>
              <a:ext uri="{FF2B5EF4-FFF2-40B4-BE49-F238E27FC236}">
                <a16:creationId xmlns:a16="http://schemas.microsoft.com/office/drawing/2014/main" id="{23035824-48EC-47AF-9030-03B2334F14A8}"/>
              </a:ext>
            </a:extLst>
          </p:cNvPr>
          <p:cNvCxnSpPr>
            <a:cxnSpLocks/>
          </p:cNvCxnSpPr>
          <p:nvPr/>
        </p:nvCxnSpPr>
        <p:spPr>
          <a:xfrm>
            <a:off x="6355404" y="1306022"/>
            <a:ext cx="0" cy="1982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Diamond 8">
            <a:extLst>
              <a:ext uri="{FF2B5EF4-FFF2-40B4-BE49-F238E27FC236}">
                <a16:creationId xmlns:a16="http://schemas.microsoft.com/office/drawing/2014/main" id="{3499B51F-6759-4059-9DFA-B9CD726E3E0B}"/>
              </a:ext>
            </a:extLst>
          </p:cNvPr>
          <p:cNvSpPr/>
          <p:nvPr/>
        </p:nvSpPr>
        <p:spPr>
          <a:xfrm>
            <a:off x="4878361" y="1545984"/>
            <a:ext cx="2915519" cy="778934"/>
          </a:xfrm>
          <a:prstGeom prst="diamond">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Đáp ứng được nội dung dữ liệu, hạ tầng để chia sẻ qua APis?</a:t>
            </a:r>
          </a:p>
        </p:txBody>
      </p:sp>
      <p:cxnSp>
        <p:nvCxnSpPr>
          <p:cNvPr id="10" name="Straight Arrow Connector 9">
            <a:extLst>
              <a:ext uri="{FF2B5EF4-FFF2-40B4-BE49-F238E27FC236}">
                <a16:creationId xmlns:a16="http://schemas.microsoft.com/office/drawing/2014/main" id="{F60E122A-0AC3-460E-99E9-7D9D566B8BA5}"/>
              </a:ext>
            </a:extLst>
          </p:cNvPr>
          <p:cNvCxnSpPr>
            <a:cxnSpLocks/>
          </p:cNvCxnSpPr>
          <p:nvPr/>
        </p:nvCxnSpPr>
        <p:spPr>
          <a:xfrm>
            <a:off x="7833272" y="1926846"/>
            <a:ext cx="370153"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358097F-02E5-47A5-916A-AD1913DD134F}"/>
              </a:ext>
            </a:extLst>
          </p:cNvPr>
          <p:cNvSpPr txBox="1"/>
          <p:nvPr/>
        </p:nvSpPr>
        <p:spPr>
          <a:xfrm flipH="1">
            <a:off x="7698307" y="1689360"/>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No</a:t>
            </a:r>
          </a:p>
        </p:txBody>
      </p:sp>
      <p:cxnSp>
        <p:nvCxnSpPr>
          <p:cNvPr id="12" name="Straight Arrow Connector 11">
            <a:extLst>
              <a:ext uri="{FF2B5EF4-FFF2-40B4-BE49-F238E27FC236}">
                <a16:creationId xmlns:a16="http://schemas.microsoft.com/office/drawing/2014/main" id="{74A0BA34-B4D1-40A9-8351-A87D970FAC21}"/>
              </a:ext>
            </a:extLst>
          </p:cNvPr>
          <p:cNvCxnSpPr>
            <a:cxnSpLocks/>
          </p:cNvCxnSpPr>
          <p:nvPr/>
        </p:nvCxnSpPr>
        <p:spPr>
          <a:xfrm>
            <a:off x="6351462" y="2368479"/>
            <a:ext cx="0" cy="15132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9C294F-F435-4691-9374-C5F8149C9D59}"/>
              </a:ext>
            </a:extLst>
          </p:cNvPr>
          <p:cNvSpPr txBox="1"/>
          <p:nvPr/>
        </p:nvSpPr>
        <p:spPr>
          <a:xfrm flipH="1">
            <a:off x="6241865" y="2299459"/>
            <a:ext cx="640081" cy="2154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050">
                <a:solidFill>
                  <a:srgbClr val="002060"/>
                </a:solidFill>
                <a:effectLst>
                  <a:outerShdw blurRad="38100" dist="38100" dir="2700000" algn="tl">
                    <a:srgbClr val="000000">
                      <a:alpha val="43137"/>
                    </a:srgbClr>
                  </a:outerShdw>
                </a:effectLst>
              </a:defRPr>
            </a:lvl1pPr>
          </a:lstStyle>
          <a:p>
            <a:r>
              <a:rPr lang="vi-VN" sz="800"/>
              <a:t>Yes</a:t>
            </a:r>
          </a:p>
        </p:txBody>
      </p:sp>
      <p:sp>
        <p:nvSpPr>
          <p:cNvPr id="14" name="Diamond 13">
            <a:extLst>
              <a:ext uri="{FF2B5EF4-FFF2-40B4-BE49-F238E27FC236}">
                <a16:creationId xmlns:a16="http://schemas.microsoft.com/office/drawing/2014/main" id="{68AA8B38-47C4-49FC-A8C1-AD65CA2C6802}"/>
              </a:ext>
            </a:extLst>
          </p:cNvPr>
          <p:cNvSpPr/>
          <p:nvPr/>
        </p:nvSpPr>
        <p:spPr>
          <a:xfrm>
            <a:off x="4878361" y="2533272"/>
            <a:ext cx="2879894" cy="428751"/>
          </a:xfrm>
          <a:prstGeom prst="diamond">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Có sẵn APIs</a:t>
            </a:r>
          </a:p>
        </p:txBody>
      </p:sp>
      <p:sp>
        <p:nvSpPr>
          <p:cNvPr id="15" name="TextBox 14">
            <a:extLst>
              <a:ext uri="{FF2B5EF4-FFF2-40B4-BE49-F238E27FC236}">
                <a16:creationId xmlns:a16="http://schemas.microsoft.com/office/drawing/2014/main" id="{A2842E7F-8B0B-42FA-BE01-10A0385F970A}"/>
              </a:ext>
            </a:extLst>
          </p:cNvPr>
          <p:cNvSpPr txBox="1"/>
          <p:nvPr/>
        </p:nvSpPr>
        <p:spPr>
          <a:xfrm>
            <a:off x="8242814" y="1828328"/>
            <a:ext cx="1577574" cy="33855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050">
                <a:solidFill>
                  <a:srgbClr val="C00000"/>
                </a:solidFill>
                <a:effectLst>
                  <a:outerShdw blurRad="38100" dist="38100" dir="2700000" algn="tl">
                    <a:srgbClr val="000000">
                      <a:alpha val="43137"/>
                    </a:srgbClr>
                  </a:outerShdw>
                </a:effectLst>
              </a:defRPr>
            </a:lvl1pPr>
          </a:lstStyle>
          <a:p>
            <a:pPr algn="just"/>
            <a:r>
              <a:rPr lang="vi-VN" sz="800">
                <a:solidFill>
                  <a:srgbClr val="002060"/>
                </a:solidFill>
              </a:rPr>
              <a:t>Nâng cấp dữ liệu (hệ thống, XD mới) để đáp ứng yêu cầu</a:t>
            </a:r>
          </a:p>
        </p:txBody>
      </p:sp>
      <p:cxnSp>
        <p:nvCxnSpPr>
          <p:cNvPr id="18" name="Straight Arrow Connector 17">
            <a:extLst>
              <a:ext uri="{FF2B5EF4-FFF2-40B4-BE49-F238E27FC236}">
                <a16:creationId xmlns:a16="http://schemas.microsoft.com/office/drawing/2014/main" id="{CA9765EE-96A8-4569-A6C2-25EEC7910BE3}"/>
              </a:ext>
            </a:extLst>
          </p:cNvPr>
          <p:cNvCxnSpPr>
            <a:cxnSpLocks/>
          </p:cNvCxnSpPr>
          <p:nvPr/>
        </p:nvCxnSpPr>
        <p:spPr>
          <a:xfrm>
            <a:off x="7795746" y="2731117"/>
            <a:ext cx="370153"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6AF280-ADB7-4B63-97FC-79F2C5C0F6DD}"/>
              </a:ext>
            </a:extLst>
          </p:cNvPr>
          <p:cNvSpPr txBox="1"/>
          <p:nvPr/>
        </p:nvSpPr>
        <p:spPr>
          <a:xfrm flipH="1">
            <a:off x="7652314" y="2493631"/>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No</a:t>
            </a:r>
          </a:p>
        </p:txBody>
      </p:sp>
      <p:sp>
        <p:nvSpPr>
          <p:cNvPr id="20" name="TextBox 19">
            <a:extLst>
              <a:ext uri="{FF2B5EF4-FFF2-40B4-BE49-F238E27FC236}">
                <a16:creationId xmlns:a16="http://schemas.microsoft.com/office/drawing/2014/main" id="{B7180091-285A-4A17-98D2-8C039295FCD3}"/>
              </a:ext>
            </a:extLst>
          </p:cNvPr>
          <p:cNvSpPr txBox="1"/>
          <p:nvPr/>
        </p:nvSpPr>
        <p:spPr>
          <a:xfrm>
            <a:off x="8203425" y="2592663"/>
            <a:ext cx="1613650"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r>
              <a:rPr lang="en-US"/>
              <a:t>Tạo lập dịch vụ chia sẻ dữ liệu</a:t>
            </a:r>
            <a:endParaRPr lang="vi-VN"/>
          </a:p>
        </p:txBody>
      </p:sp>
      <p:cxnSp>
        <p:nvCxnSpPr>
          <p:cNvPr id="21" name="Straight Arrow Connector 20">
            <a:extLst>
              <a:ext uri="{FF2B5EF4-FFF2-40B4-BE49-F238E27FC236}">
                <a16:creationId xmlns:a16="http://schemas.microsoft.com/office/drawing/2014/main" id="{46084695-AF0D-4E0F-A673-946479F091D9}"/>
              </a:ext>
            </a:extLst>
          </p:cNvPr>
          <p:cNvCxnSpPr>
            <a:cxnSpLocks/>
          </p:cNvCxnSpPr>
          <p:nvPr/>
        </p:nvCxnSpPr>
        <p:spPr>
          <a:xfrm>
            <a:off x="6308337" y="2997695"/>
            <a:ext cx="0" cy="17187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3D86F3C-5CB9-4656-AD01-4B5D7F7A0766}"/>
              </a:ext>
            </a:extLst>
          </p:cNvPr>
          <p:cNvSpPr txBox="1"/>
          <p:nvPr/>
        </p:nvSpPr>
        <p:spPr>
          <a:xfrm flipH="1">
            <a:off x="6383044" y="2965149"/>
            <a:ext cx="39019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Yes</a:t>
            </a:r>
          </a:p>
        </p:txBody>
      </p:sp>
      <p:sp>
        <p:nvSpPr>
          <p:cNvPr id="23" name="TextBox 22">
            <a:extLst>
              <a:ext uri="{FF2B5EF4-FFF2-40B4-BE49-F238E27FC236}">
                <a16:creationId xmlns:a16="http://schemas.microsoft.com/office/drawing/2014/main" id="{AB7FA063-9CBF-4DAB-8838-6032134FB2F3}"/>
              </a:ext>
            </a:extLst>
          </p:cNvPr>
          <p:cNvSpPr txBox="1"/>
          <p:nvPr/>
        </p:nvSpPr>
        <p:spPr>
          <a:xfrm>
            <a:off x="4672464" y="3173052"/>
            <a:ext cx="3299890" cy="33855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200">
                <a:effectLst>
                  <a:outerShdw blurRad="38100" dist="38100" dir="2700000" algn="tl">
                    <a:srgbClr val="000000">
                      <a:alpha val="43137"/>
                    </a:srgbClr>
                  </a:outerShdw>
                </a:effectLst>
              </a:defRPr>
            </a:lvl1pPr>
          </a:lstStyle>
          <a:p>
            <a:r>
              <a:rPr lang="vi-VN" sz="800"/>
              <a:t>Tích hợp (xử lý), tạo lập API, mô tả, phân quyền, chinh sách thu phí …</a:t>
            </a:r>
          </a:p>
        </p:txBody>
      </p:sp>
      <p:cxnSp>
        <p:nvCxnSpPr>
          <p:cNvPr id="24" name="Straight Arrow Connector 23">
            <a:extLst>
              <a:ext uri="{FF2B5EF4-FFF2-40B4-BE49-F238E27FC236}">
                <a16:creationId xmlns:a16="http://schemas.microsoft.com/office/drawing/2014/main" id="{75DFCA61-820D-4624-BD0B-83404AE31976}"/>
              </a:ext>
            </a:extLst>
          </p:cNvPr>
          <p:cNvCxnSpPr>
            <a:cxnSpLocks/>
          </p:cNvCxnSpPr>
          <p:nvPr/>
        </p:nvCxnSpPr>
        <p:spPr>
          <a:xfrm flipH="1" flipV="1">
            <a:off x="7998810" y="3269841"/>
            <a:ext cx="982997" cy="2003"/>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CF7888D-704D-4C56-85BC-73C5C4856FD2}"/>
              </a:ext>
            </a:extLst>
          </p:cNvPr>
          <p:cNvCxnSpPr>
            <a:cxnSpLocks/>
          </p:cNvCxnSpPr>
          <p:nvPr/>
        </p:nvCxnSpPr>
        <p:spPr>
          <a:xfrm>
            <a:off x="6308337" y="3536383"/>
            <a:ext cx="0" cy="255473"/>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B80ABD-F3AE-49CD-B259-ED86576B8FFC}"/>
              </a:ext>
            </a:extLst>
          </p:cNvPr>
          <p:cNvSpPr txBox="1"/>
          <p:nvPr/>
        </p:nvSpPr>
        <p:spPr>
          <a:xfrm>
            <a:off x="4672464" y="3815238"/>
            <a:ext cx="3299888" cy="338554"/>
          </a:xfrm>
          <a:prstGeom prst="rect">
            <a:avLst/>
          </a:prstGeom>
          <a:solidFill>
            <a:schemeClr val="accent5">
              <a:lumMod val="20000"/>
              <a:lumOff val="80000"/>
            </a:schemeClr>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t>Kiểm tra, thẩm định phê duyệt 2 mức: </a:t>
            </a:r>
          </a:p>
          <a:p>
            <a:r>
              <a:rPr lang="vi-VN" sz="800">
                <a:solidFill>
                  <a:schemeClr val="accent5">
                    <a:lumMod val="50000"/>
                  </a:schemeClr>
                </a:solidFill>
              </a:rPr>
              <a:t>CQ chủ quản dữ liệu và CQ quản lý dữ liệu</a:t>
            </a:r>
          </a:p>
        </p:txBody>
      </p:sp>
      <p:cxnSp>
        <p:nvCxnSpPr>
          <p:cNvPr id="27" name="Straight Arrow Connector 26">
            <a:extLst>
              <a:ext uri="{FF2B5EF4-FFF2-40B4-BE49-F238E27FC236}">
                <a16:creationId xmlns:a16="http://schemas.microsoft.com/office/drawing/2014/main" id="{7639EA48-39DB-4884-A73C-036F60E1BAB7}"/>
              </a:ext>
            </a:extLst>
          </p:cNvPr>
          <p:cNvCxnSpPr>
            <a:cxnSpLocks/>
          </p:cNvCxnSpPr>
          <p:nvPr/>
        </p:nvCxnSpPr>
        <p:spPr>
          <a:xfrm>
            <a:off x="6315715" y="4218169"/>
            <a:ext cx="0" cy="30895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4EF93AAF-B786-44EC-B9F7-C7A8B9C05F1A}"/>
              </a:ext>
            </a:extLst>
          </p:cNvPr>
          <p:cNvSpPr/>
          <p:nvPr/>
        </p:nvSpPr>
        <p:spPr>
          <a:xfrm>
            <a:off x="4660659" y="4598260"/>
            <a:ext cx="3295255" cy="500015"/>
          </a:xfrm>
          <a:prstGeom prst="diamond">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Đáp ứng yêu cầu kiểm tra, thẩm định?</a:t>
            </a:r>
          </a:p>
        </p:txBody>
      </p:sp>
      <p:cxnSp>
        <p:nvCxnSpPr>
          <p:cNvPr id="29" name="Straight Arrow Connector 28">
            <a:extLst>
              <a:ext uri="{FF2B5EF4-FFF2-40B4-BE49-F238E27FC236}">
                <a16:creationId xmlns:a16="http://schemas.microsoft.com/office/drawing/2014/main" id="{7F4F63D3-B56C-48C4-9540-25A972139DB2}"/>
              </a:ext>
            </a:extLst>
          </p:cNvPr>
          <p:cNvCxnSpPr>
            <a:cxnSpLocks/>
            <a:stCxn id="28" idx="1"/>
          </p:cNvCxnSpPr>
          <p:nvPr/>
        </p:nvCxnSpPr>
        <p:spPr>
          <a:xfrm flipH="1">
            <a:off x="3606865" y="4848268"/>
            <a:ext cx="1053794" cy="10998"/>
          </a:xfrm>
          <a:prstGeom prst="straightConnector1">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3FFC26B-564E-4281-866F-635A023F3B78}"/>
              </a:ext>
            </a:extLst>
          </p:cNvPr>
          <p:cNvSpPr txBox="1"/>
          <p:nvPr/>
        </p:nvSpPr>
        <p:spPr>
          <a:xfrm flipH="1">
            <a:off x="3630224" y="4895852"/>
            <a:ext cx="118317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Không đáp ứng</a:t>
            </a:r>
          </a:p>
        </p:txBody>
      </p:sp>
      <p:cxnSp>
        <p:nvCxnSpPr>
          <p:cNvPr id="31" name="Straight Arrow Connector 30">
            <a:extLst>
              <a:ext uri="{FF2B5EF4-FFF2-40B4-BE49-F238E27FC236}">
                <a16:creationId xmlns:a16="http://schemas.microsoft.com/office/drawing/2014/main" id="{57449E5D-B343-49F5-A525-8079560250CD}"/>
              </a:ext>
            </a:extLst>
          </p:cNvPr>
          <p:cNvCxnSpPr>
            <a:cxnSpLocks/>
          </p:cNvCxnSpPr>
          <p:nvPr/>
        </p:nvCxnSpPr>
        <p:spPr>
          <a:xfrm flipV="1">
            <a:off x="3601162" y="3373507"/>
            <a:ext cx="0" cy="1480260"/>
          </a:xfrm>
          <a:prstGeom prst="straightConnector1">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BC72354-5B3B-48D4-BE30-97F4A8E60640}"/>
              </a:ext>
            </a:extLst>
          </p:cNvPr>
          <p:cNvCxnSpPr>
            <a:cxnSpLocks/>
          </p:cNvCxnSpPr>
          <p:nvPr/>
        </p:nvCxnSpPr>
        <p:spPr>
          <a:xfrm>
            <a:off x="3601162" y="3367106"/>
            <a:ext cx="1059498" cy="6401"/>
          </a:xfrm>
          <a:prstGeom prst="straightConnector1">
            <a:avLst/>
          </a:prstGeom>
          <a:ln>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B4AAB2E-32C3-4C3D-9018-66AE1164BC94}"/>
              </a:ext>
            </a:extLst>
          </p:cNvPr>
          <p:cNvSpPr txBox="1"/>
          <p:nvPr/>
        </p:nvSpPr>
        <p:spPr>
          <a:xfrm flipH="1">
            <a:off x="3697234" y="3170999"/>
            <a:ext cx="1059499"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Chỉnh sửa</a:t>
            </a:r>
          </a:p>
        </p:txBody>
      </p:sp>
      <p:cxnSp>
        <p:nvCxnSpPr>
          <p:cNvPr id="34" name="Straight Arrow Connector 33">
            <a:extLst>
              <a:ext uri="{FF2B5EF4-FFF2-40B4-BE49-F238E27FC236}">
                <a16:creationId xmlns:a16="http://schemas.microsoft.com/office/drawing/2014/main" id="{6F4C7B67-5187-4F1F-AC7A-9D943B8D23E5}"/>
              </a:ext>
            </a:extLst>
          </p:cNvPr>
          <p:cNvCxnSpPr>
            <a:cxnSpLocks/>
          </p:cNvCxnSpPr>
          <p:nvPr/>
        </p:nvCxnSpPr>
        <p:spPr>
          <a:xfrm>
            <a:off x="6315715" y="5135153"/>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21C0132-AAFA-45F0-89A4-AC5131BBCCEE}"/>
              </a:ext>
            </a:extLst>
          </p:cNvPr>
          <p:cNvSpPr txBox="1"/>
          <p:nvPr/>
        </p:nvSpPr>
        <p:spPr>
          <a:xfrm flipH="1">
            <a:off x="6279081" y="5108436"/>
            <a:ext cx="754104"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Đáp ứng</a:t>
            </a:r>
          </a:p>
        </p:txBody>
      </p:sp>
      <p:cxnSp>
        <p:nvCxnSpPr>
          <p:cNvPr id="43" name="Straight Arrow Connector 42">
            <a:extLst>
              <a:ext uri="{FF2B5EF4-FFF2-40B4-BE49-F238E27FC236}">
                <a16:creationId xmlns:a16="http://schemas.microsoft.com/office/drawing/2014/main" id="{65C7D9C3-9B58-4915-9307-DFAE0C6F055A}"/>
              </a:ext>
            </a:extLst>
          </p:cNvPr>
          <p:cNvCxnSpPr>
            <a:cxnSpLocks/>
          </p:cNvCxnSpPr>
          <p:nvPr/>
        </p:nvCxnSpPr>
        <p:spPr>
          <a:xfrm>
            <a:off x="6325699" y="5675678"/>
            <a:ext cx="0" cy="263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Circle: Hollow 43">
            <a:extLst>
              <a:ext uri="{FF2B5EF4-FFF2-40B4-BE49-F238E27FC236}">
                <a16:creationId xmlns:a16="http://schemas.microsoft.com/office/drawing/2014/main" id="{0B2841E6-3651-4B1A-A07D-338B8EC2F2DE}"/>
              </a:ext>
            </a:extLst>
          </p:cNvPr>
          <p:cNvSpPr/>
          <p:nvPr/>
        </p:nvSpPr>
        <p:spPr>
          <a:xfrm>
            <a:off x="6210995" y="5991831"/>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46" name="TextBox 45">
            <a:extLst>
              <a:ext uri="{FF2B5EF4-FFF2-40B4-BE49-F238E27FC236}">
                <a16:creationId xmlns:a16="http://schemas.microsoft.com/office/drawing/2014/main" id="{09070A62-A30C-402F-84D7-E1D77F54FEEC}"/>
              </a:ext>
            </a:extLst>
          </p:cNvPr>
          <p:cNvSpPr txBox="1"/>
          <p:nvPr/>
        </p:nvSpPr>
        <p:spPr>
          <a:xfrm>
            <a:off x="4672464" y="5409636"/>
            <a:ext cx="3295255" cy="215444"/>
          </a:xfrm>
          <a:prstGeom prst="rect">
            <a:avLst/>
          </a:prstGeom>
          <a:solidFill>
            <a:schemeClr val="accent5">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Chính thức công bố và vận hành trên GeoGate, GeoSpace</a:t>
            </a:r>
          </a:p>
        </p:txBody>
      </p:sp>
      <p:cxnSp>
        <p:nvCxnSpPr>
          <p:cNvPr id="50" name="Straight Arrow Connector 49">
            <a:extLst>
              <a:ext uri="{FF2B5EF4-FFF2-40B4-BE49-F238E27FC236}">
                <a16:creationId xmlns:a16="http://schemas.microsoft.com/office/drawing/2014/main" id="{A99387BB-8A0F-4272-93EE-D7B26F11830E}"/>
              </a:ext>
            </a:extLst>
          </p:cNvPr>
          <p:cNvCxnSpPr>
            <a:cxnSpLocks/>
          </p:cNvCxnSpPr>
          <p:nvPr/>
        </p:nvCxnSpPr>
        <p:spPr>
          <a:xfrm flipH="1">
            <a:off x="8073390" y="1131980"/>
            <a:ext cx="914101" cy="1074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473F0BE-8437-4935-9546-D9AB57CA815C}"/>
              </a:ext>
            </a:extLst>
          </p:cNvPr>
          <p:cNvCxnSpPr>
            <a:cxnSpLocks/>
          </p:cNvCxnSpPr>
          <p:nvPr/>
        </p:nvCxnSpPr>
        <p:spPr>
          <a:xfrm flipV="1">
            <a:off x="8992270" y="1135432"/>
            <a:ext cx="0" cy="410552"/>
          </a:xfrm>
          <a:prstGeom prst="straightConnector1">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DA6986A-8C35-4E50-AA33-933DC840D895}"/>
              </a:ext>
            </a:extLst>
          </p:cNvPr>
          <p:cNvSpPr txBox="1"/>
          <p:nvPr/>
        </p:nvSpPr>
        <p:spPr>
          <a:xfrm flipH="1">
            <a:off x="7905528" y="926932"/>
            <a:ext cx="1423356"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Sau khi nâng cấp</a:t>
            </a:r>
          </a:p>
        </p:txBody>
      </p:sp>
      <p:cxnSp>
        <p:nvCxnSpPr>
          <p:cNvPr id="81" name="Straight Arrow Connector 80">
            <a:extLst>
              <a:ext uri="{FF2B5EF4-FFF2-40B4-BE49-F238E27FC236}">
                <a16:creationId xmlns:a16="http://schemas.microsoft.com/office/drawing/2014/main" id="{F8A20543-DD61-45CA-A99B-89E61049B022}"/>
              </a:ext>
            </a:extLst>
          </p:cNvPr>
          <p:cNvCxnSpPr>
            <a:cxnSpLocks/>
          </p:cNvCxnSpPr>
          <p:nvPr/>
        </p:nvCxnSpPr>
        <p:spPr>
          <a:xfrm>
            <a:off x="8987491" y="2870199"/>
            <a:ext cx="0" cy="394562"/>
          </a:xfrm>
          <a:prstGeom prst="straightConnector1">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9E7B7164-9A41-4825-9A9C-00FEF6181C6F}"/>
              </a:ext>
            </a:extLst>
          </p:cNvPr>
          <p:cNvPicPr>
            <a:picLocks noChangeAspect="1"/>
          </p:cNvPicPr>
          <p:nvPr/>
        </p:nvPicPr>
        <p:blipFill>
          <a:blip r:embed="rId2"/>
          <a:stretch>
            <a:fillRect/>
          </a:stretch>
        </p:blipFill>
        <p:spPr>
          <a:xfrm>
            <a:off x="3601162" y="516090"/>
            <a:ext cx="286772" cy="278694"/>
          </a:xfrm>
          <a:prstGeom prst="rect">
            <a:avLst/>
          </a:prstGeom>
        </p:spPr>
      </p:pic>
      <p:cxnSp>
        <p:nvCxnSpPr>
          <p:cNvPr id="99" name="Straight Arrow Connector 98">
            <a:extLst>
              <a:ext uri="{FF2B5EF4-FFF2-40B4-BE49-F238E27FC236}">
                <a16:creationId xmlns:a16="http://schemas.microsoft.com/office/drawing/2014/main" id="{A7D2972E-E283-4A10-8F14-521BA5286016}"/>
              </a:ext>
            </a:extLst>
          </p:cNvPr>
          <p:cNvCxnSpPr>
            <a:cxnSpLocks/>
            <a:endCxn id="5" idx="1"/>
          </p:cNvCxnSpPr>
          <p:nvPr/>
        </p:nvCxnSpPr>
        <p:spPr>
          <a:xfrm flipV="1">
            <a:off x="3903121" y="649781"/>
            <a:ext cx="727952" cy="2976"/>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5B67D1D-7633-4C4E-94B0-DF6FE9D35351}"/>
              </a:ext>
            </a:extLst>
          </p:cNvPr>
          <p:cNvSpPr txBox="1"/>
          <p:nvPr/>
        </p:nvSpPr>
        <p:spPr>
          <a:xfrm>
            <a:off x="3234449" y="570378"/>
            <a:ext cx="402674"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Start</a:t>
            </a:r>
          </a:p>
        </p:txBody>
      </p:sp>
      <p:sp>
        <p:nvSpPr>
          <p:cNvPr id="101" name="TextBox 100">
            <a:extLst>
              <a:ext uri="{FF2B5EF4-FFF2-40B4-BE49-F238E27FC236}">
                <a16:creationId xmlns:a16="http://schemas.microsoft.com/office/drawing/2014/main" id="{10621D3E-48F6-4199-BB67-324F7810D326}"/>
              </a:ext>
            </a:extLst>
          </p:cNvPr>
          <p:cNvSpPr txBox="1"/>
          <p:nvPr/>
        </p:nvSpPr>
        <p:spPr>
          <a:xfrm>
            <a:off x="6471513" y="5957735"/>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104" name="Straight Arrow Connector 103">
            <a:extLst>
              <a:ext uri="{FF2B5EF4-FFF2-40B4-BE49-F238E27FC236}">
                <a16:creationId xmlns:a16="http://schemas.microsoft.com/office/drawing/2014/main" id="{3C360D7D-6480-45B0-B4FD-DB96EA17015B}"/>
              </a:ext>
            </a:extLst>
          </p:cNvPr>
          <p:cNvCxnSpPr>
            <a:cxnSpLocks/>
          </p:cNvCxnSpPr>
          <p:nvPr/>
        </p:nvCxnSpPr>
        <p:spPr>
          <a:xfrm flipH="1">
            <a:off x="2222980" y="6065457"/>
            <a:ext cx="3909027" cy="0"/>
          </a:xfrm>
          <a:prstGeom prst="straightConnector1">
            <a:avLst/>
          </a:prstGeom>
          <a:ln w="19050">
            <a:solidFill>
              <a:srgbClr val="C0000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D39B2744-51EB-4DBA-AB2B-9381835DA735}"/>
              </a:ext>
            </a:extLst>
          </p:cNvPr>
          <p:cNvSpPr txBox="1"/>
          <p:nvPr/>
        </p:nvSpPr>
        <p:spPr>
          <a:xfrm>
            <a:off x="1376078" y="5105212"/>
            <a:ext cx="1774951" cy="215444"/>
          </a:xfrm>
          <a:prstGeom prst="rect">
            <a:avLst/>
          </a:prstGeom>
          <a:solidFill>
            <a:schemeClr val="accent5">
              <a:lumMod val="20000"/>
              <a:lumOff val="80000"/>
            </a:schemeClr>
          </a:solidFill>
          <a:ln w="19050">
            <a:solidFill>
              <a:srgbClr val="C00000"/>
            </a:solidFill>
            <a:prstDash val="solid"/>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t>Theo dõi sự thay đổi, thống kê, …</a:t>
            </a:r>
          </a:p>
        </p:txBody>
      </p:sp>
      <p:sp>
        <p:nvSpPr>
          <p:cNvPr id="110" name="TextBox 109">
            <a:extLst>
              <a:ext uri="{FF2B5EF4-FFF2-40B4-BE49-F238E27FC236}">
                <a16:creationId xmlns:a16="http://schemas.microsoft.com/office/drawing/2014/main" id="{05D6FA0E-4EC4-4F73-BF37-A28B764A8330}"/>
              </a:ext>
            </a:extLst>
          </p:cNvPr>
          <p:cNvSpPr txBox="1"/>
          <p:nvPr/>
        </p:nvSpPr>
        <p:spPr>
          <a:xfrm>
            <a:off x="1376078" y="4845450"/>
            <a:ext cx="1774951" cy="215444"/>
          </a:xfrm>
          <a:prstGeom prst="rect">
            <a:avLst/>
          </a:prstGeom>
          <a:solidFill>
            <a:schemeClr val="accent5">
              <a:lumMod val="20000"/>
              <a:lumOff val="80000"/>
            </a:schemeClr>
          </a:solidFill>
          <a:ln w="19050">
            <a:solidFill>
              <a:srgbClr val="C00000"/>
            </a:solidFill>
            <a:prstDash val="solid"/>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t>Đánh giá sự cần thiết</a:t>
            </a:r>
          </a:p>
        </p:txBody>
      </p:sp>
      <p:sp>
        <p:nvSpPr>
          <p:cNvPr id="111" name="TextBox 110">
            <a:extLst>
              <a:ext uri="{FF2B5EF4-FFF2-40B4-BE49-F238E27FC236}">
                <a16:creationId xmlns:a16="http://schemas.microsoft.com/office/drawing/2014/main" id="{990F82D7-FB37-4BC8-AA16-0374BECCC17A}"/>
              </a:ext>
            </a:extLst>
          </p:cNvPr>
          <p:cNvSpPr txBox="1"/>
          <p:nvPr/>
        </p:nvSpPr>
        <p:spPr>
          <a:xfrm>
            <a:off x="1376078" y="4464391"/>
            <a:ext cx="1776578" cy="338554"/>
          </a:xfrm>
          <a:prstGeom prst="rect">
            <a:avLst/>
          </a:prstGeom>
          <a:solidFill>
            <a:schemeClr val="accent5">
              <a:lumMod val="20000"/>
              <a:lumOff val="80000"/>
            </a:schemeClr>
          </a:solidFill>
          <a:ln w="19050">
            <a:solidFill>
              <a:srgbClr val="C00000"/>
            </a:solidFill>
            <a:prstDash val="solid"/>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t>Yêu cầu mới về dữ liệu cần chia sẻ</a:t>
            </a:r>
          </a:p>
        </p:txBody>
      </p:sp>
      <p:cxnSp>
        <p:nvCxnSpPr>
          <p:cNvPr id="114" name="Straight Arrow Connector 113">
            <a:extLst>
              <a:ext uri="{FF2B5EF4-FFF2-40B4-BE49-F238E27FC236}">
                <a16:creationId xmlns:a16="http://schemas.microsoft.com/office/drawing/2014/main" id="{1F3B4C4B-81B6-42A1-9BBC-63813B621C15}"/>
              </a:ext>
            </a:extLst>
          </p:cNvPr>
          <p:cNvCxnSpPr>
            <a:cxnSpLocks/>
          </p:cNvCxnSpPr>
          <p:nvPr/>
        </p:nvCxnSpPr>
        <p:spPr>
          <a:xfrm flipH="1" flipV="1">
            <a:off x="2245423" y="1131980"/>
            <a:ext cx="5684" cy="2024035"/>
          </a:xfrm>
          <a:prstGeom prst="straightConnector1">
            <a:avLst/>
          </a:prstGeom>
          <a:ln w="19050">
            <a:solidFill>
              <a:srgbClr val="C00000"/>
            </a:solidFill>
            <a:prstDash val="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E93BC861-F119-400C-A7E5-7AAF24DAA8DF}"/>
              </a:ext>
            </a:extLst>
          </p:cNvPr>
          <p:cNvCxnSpPr>
            <a:cxnSpLocks/>
          </p:cNvCxnSpPr>
          <p:nvPr/>
        </p:nvCxnSpPr>
        <p:spPr>
          <a:xfrm>
            <a:off x="2284608" y="1131980"/>
            <a:ext cx="2326587" cy="1"/>
          </a:xfrm>
          <a:prstGeom prst="straightConnector1">
            <a:avLst/>
          </a:prstGeom>
          <a:ln w="19050">
            <a:solidFill>
              <a:srgbClr val="C0000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B30EBE6F-08B6-4C16-B5C8-48DC1627C979}"/>
              </a:ext>
            </a:extLst>
          </p:cNvPr>
          <p:cNvSpPr txBox="1"/>
          <p:nvPr/>
        </p:nvSpPr>
        <p:spPr>
          <a:xfrm flipH="1">
            <a:off x="3936596" y="5954353"/>
            <a:ext cx="1640274" cy="215444"/>
          </a:xfrm>
          <a:prstGeom prst="rect">
            <a:avLst/>
          </a:prstGeom>
          <a:solidFill>
            <a:schemeClr val="accent4">
              <a:lumMod val="20000"/>
              <a:lumOff val="80000"/>
            </a:schemeClr>
          </a:solidFill>
          <a:ln>
            <a:solidFill>
              <a:srgbClr val="C00000"/>
            </a:solidFill>
            <a:prstDash val="dash"/>
          </a:ln>
        </p:spPr>
        <p:txBody>
          <a:bodyPr wrap="square" rtlCol="0">
            <a:spAutoFit/>
          </a:bodyPr>
          <a:lstStyle/>
          <a:p>
            <a:pPr algn="ctr"/>
            <a:r>
              <a:rPr lang="vi-VN" sz="800">
                <a:effectLst>
                  <a:outerShdw blurRad="38100" dist="38100" dir="2700000" algn="tl">
                    <a:srgbClr val="000000">
                      <a:alpha val="43137"/>
                    </a:srgbClr>
                  </a:outerShdw>
                </a:effectLst>
              </a:rPr>
              <a:t>Sau khi chia sẻ dữ liệu</a:t>
            </a:r>
          </a:p>
        </p:txBody>
      </p:sp>
      <p:sp>
        <p:nvSpPr>
          <p:cNvPr id="64" name="Title 1">
            <a:extLst>
              <a:ext uri="{FF2B5EF4-FFF2-40B4-BE49-F238E27FC236}">
                <a16:creationId xmlns:a16="http://schemas.microsoft.com/office/drawing/2014/main" id="{AF8ABA08-E71E-419A-944F-68D175B9130E}"/>
              </a:ext>
            </a:extLst>
          </p:cNvPr>
          <p:cNvSpPr>
            <a:spLocks noGrp="1"/>
          </p:cNvSpPr>
          <p:nvPr>
            <p:ph type="title"/>
          </p:nvPr>
        </p:nvSpPr>
        <p:spPr>
          <a:xfrm rot="16200000">
            <a:off x="-2902073" y="3258184"/>
            <a:ext cx="6598895" cy="341632"/>
          </a:xfr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US" sz="1800">
                <a:solidFill>
                  <a:srgbClr val="C00000"/>
                </a:solidFill>
                <a:effectLst>
                  <a:outerShdw blurRad="38100" dist="38100" dir="2700000" algn="tl">
                    <a:srgbClr val="000000">
                      <a:alpha val="43137"/>
                    </a:srgbClr>
                  </a:outerShdw>
                </a:effectLst>
                <a:latin typeface="+mn-lt"/>
                <a:ea typeface="+mn-ea"/>
                <a:cs typeface="+mn-cs"/>
              </a:rPr>
              <a:t>QUY TRÌNH TỔNG QUÁT VỀ CHIA SẺ DỮ LIỆU</a:t>
            </a:r>
            <a:endParaRPr lang="vi-VN" sz="1800">
              <a:solidFill>
                <a:srgbClr val="C00000"/>
              </a:solidFill>
              <a:effectLst>
                <a:outerShdw blurRad="38100" dist="38100" dir="2700000" algn="tl">
                  <a:srgbClr val="000000">
                    <a:alpha val="43137"/>
                  </a:srgbClr>
                </a:outerShdw>
              </a:effectLst>
              <a:latin typeface="+mn-lt"/>
              <a:ea typeface="+mn-ea"/>
              <a:cs typeface="+mn-cs"/>
            </a:endParaRPr>
          </a:p>
        </p:txBody>
      </p:sp>
      <p:sp>
        <p:nvSpPr>
          <p:cNvPr id="37" name="TextBox 36">
            <a:extLst>
              <a:ext uri="{FF2B5EF4-FFF2-40B4-BE49-F238E27FC236}">
                <a16:creationId xmlns:a16="http://schemas.microsoft.com/office/drawing/2014/main" id="{0BAB9944-7819-4F16-87BF-05BAD2BF8612}"/>
              </a:ext>
            </a:extLst>
          </p:cNvPr>
          <p:cNvSpPr txBox="1"/>
          <p:nvPr/>
        </p:nvSpPr>
        <p:spPr>
          <a:xfrm>
            <a:off x="6659548" y="246443"/>
            <a:ext cx="623889" cy="246221"/>
          </a:xfrm>
          <a:prstGeom prst="rect">
            <a:avLst/>
          </a:prstGeom>
          <a:noFill/>
        </p:spPr>
        <p:txBody>
          <a:bodyPr wrap="none" rtlCol="0">
            <a:spAutoFit/>
          </a:bodyPr>
          <a:lstStyle/>
          <a:p>
            <a:pPr algn="ctr"/>
            <a:r>
              <a:rPr lang="vi-VN" sz="1000" err="1">
                <a:solidFill>
                  <a:srgbClr val="FF0000"/>
                </a:solidFill>
                <a:effectLst>
                  <a:outerShdw blurRad="38100" dist="38100" dir="2700000" algn="tl">
                    <a:srgbClr val="000000">
                      <a:alpha val="43137"/>
                    </a:srgbClr>
                  </a:outerShdw>
                </a:effectLst>
              </a:rPr>
              <a:t>Điều</a:t>
            </a:r>
            <a:r>
              <a:rPr lang="vi-VN" sz="1000">
                <a:solidFill>
                  <a:srgbClr val="FF0000"/>
                </a:solidFill>
                <a:effectLst>
                  <a:outerShdw blurRad="38100" dist="38100" dir="2700000" algn="tl">
                    <a:srgbClr val="000000">
                      <a:alpha val="43137"/>
                    </a:srgbClr>
                  </a:outerShdw>
                </a:effectLst>
              </a:rPr>
              <a:t> 13</a:t>
            </a:r>
            <a:endParaRPr lang="vi-VN" sz="1000" dirty="0">
              <a:solidFill>
                <a:srgbClr val="FF0000"/>
              </a:solidFill>
              <a:effectLst>
                <a:outerShdw blurRad="38100" dist="38100" dir="2700000" algn="tl">
                  <a:srgbClr val="000000">
                    <a:alpha val="43137"/>
                  </a:srgbClr>
                </a:outerShdw>
              </a:effectLst>
            </a:endParaRPr>
          </a:p>
        </p:txBody>
      </p:sp>
      <p:sp>
        <p:nvSpPr>
          <p:cNvPr id="68" name="TextBox 67">
            <a:extLst>
              <a:ext uri="{FF2B5EF4-FFF2-40B4-BE49-F238E27FC236}">
                <a16:creationId xmlns:a16="http://schemas.microsoft.com/office/drawing/2014/main" id="{F6EDA865-B851-486A-B978-0463752532B5}"/>
              </a:ext>
            </a:extLst>
          </p:cNvPr>
          <p:cNvSpPr txBox="1"/>
          <p:nvPr/>
        </p:nvSpPr>
        <p:spPr>
          <a:xfrm>
            <a:off x="6168711" y="847763"/>
            <a:ext cx="1598516"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Điều 13, khoản 3 điều 30</a:t>
            </a:r>
          </a:p>
        </p:txBody>
      </p:sp>
      <p:sp>
        <p:nvSpPr>
          <p:cNvPr id="73" name="TextBox 72">
            <a:extLst>
              <a:ext uri="{FF2B5EF4-FFF2-40B4-BE49-F238E27FC236}">
                <a16:creationId xmlns:a16="http://schemas.microsoft.com/office/drawing/2014/main" id="{EF52196B-34A1-424B-B25C-A33A91FF527A}"/>
              </a:ext>
            </a:extLst>
          </p:cNvPr>
          <p:cNvSpPr txBox="1"/>
          <p:nvPr/>
        </p:nvSpPr>
        <p:spPr>
          <a:xfrm>
            <a:off x="8249176" y="1614512"/>
            <a:ext cx="1564852"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Mục b, khoản 2, Điều 30</a:t>
            </a:r>
          </a:p>
        </p:txBody>
      </p:sp>
      <p:sp>
        <p:nvSpPr>
          <p:cNvPr id="74" name="TextBox 73">
            <a:extLst>
              <a:ext uri="{FF2B5EF4-FFF2-40B4-BE49-F238E27FC236}">
                <a16:creationId xmlns:a16="http://schemas.microsoft.com/office/drawing/2014/main" id="{133F8B6D-8005-48FC-8A04-ED0E11AB6FDD}"/>
              </a:ext>
            </a:extLst>
          </p:cNvPr>
          <p:cNvSpPr txBox="1"/>
          <p:nvPr/>
        </p:nvSpPr>
        <p:spPr>
          <a:xfrm>
            <a:off x="8719656" y="2349454"/>
            <a:ext cx="623889"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Điều 14</a:t>
            </a:r>
          </a:p>
        </p:txBody>
      </p:sp>
      <p:sp>
        <p:nvSpPr>
          <p:cNvPr id="79" name="TextBox 78">
            <a:extLst>
              <a:ext uri="{FF2B5EF4-FFF2-40B4-BE49-F238E27FC236}">
                <a16:creationId xmlns:a16="http://schemas.microsoft.com/office/drawing/2014/main" id="{710FCE9A-C898-49B5-AC2C-58BF0EE4CF50}"/>
              </a:ext>
            </a:extLst>
          </p:cNvPr>
          <p:cNvSpPr txBox="1"/>
          <p:nvPr/>
        </p:nvSpPr>
        <p:spPr>
          <a:xfrm>
            <a:off x="7055849" y="2942933"/>
            <a:ext cx="623889"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Điều 15</a:t>
            </a:r>
          </a:p>
        </p:txBody>
      </p:sp>
      <p:sp>
        <p:nvSpPr>
          <p:cNvPr id="82" name="TextBox 81">
            <a:extLst>
              <a:ext uri="{FF2B5EF4-FFF2-40B4-BE49-F238E27FC236}">
                <a16:creationId xmlns:a16="http://schemas.microsoft.com/office/drawing/2014/main" id="{C6B35A03-26ED-4A38-90DC-CA5F906E7AF1}"/>
              </a:ext>
            </a:extLst>
          </p:cNvPr>
          <p:cNvSpPr txBox="1"/>
          <p:nvPr/>
        </p:nvSpPr>
        <p:spPr>
          <a:xfrm>
            <a:off x="6930587" y="3563505"/>
            <a:ext cx="800219"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Điều 16,17</a:t>
            </a:r>
          </a:p>
        </p:txBody>
      </p:sp>
      <p:sp>
        <p:nvSpPr>
          <p:cNvPr id="88" name="TextBox 87">
            <a:extLst>
              <a:ext uri="{FF2B5EF4-FFF2-40B4-BE49-F238E27FC236}">
                <a16:creationId xmlns:a16="http://schemas.microsoft.com/office/drawing/2014/main" id="{77778128-DCAD-4633-BC71-66BC96D9EBC8}"/>
              </a:ext>
            </a:extLst>
          </p:cNvPr>
          <p:cNvSpPr txBox="1"/>
          <p:nvPr/>
        </p:nvSpPr>
        <p:spPr>
          <a:xfrm>
            <a:off x="6840528" y="4435371"/>
            <a:ext cx="800219"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Điều16, 17</a:t>
            </a:r>
          </a:p>
        </p:txBody>
      </p:sp>
      <p:sp>
        <p:nvSpPr>
          <p:cNvPr id="90" name="TextBox 89">
            <a:extLst>
              <a:ext uri="{FF2B5EF4-FFF2-40B4-BE49-F238E27FC236}">
                <a16:creationId xmlns:a16="http://schemas.microsoft.com/office/drawing/2014/main" id="{388EAB7F-9134-4E7E-9E63-8E9C903BE045}"/>
              </a:ext>
            </a:extLst>
          </p:cNvPr>
          <p:cNvSpPr txBox="1"/>
          <p:nvPr/>
        </p:nvSpPr>
        <p:spPr>
          <a:xfrm rot="16200000">
            <a:off x="2716489" y="3910353"/>
            <a:ext cx="1529586"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Điểm d khoản 3 điều 17</a:t>
            </a:r>
          </a:p>
        </p:txBody>
      </p:sp>
      <p:sp>
        <p:nvSpPr>
          <p:cNvPr id="91" name="TextBox 90">
            <a:extLst>
              <a:ext uri="{FF2B5EF4-FFF2-40B4-BE49-F238E27FC236}">
                <a16:creationId xmlns:a16="http://schemas.microsoft.com/office/drawing/2014/main" id="{37D6342B-FAA2-4D12-9813-C2127B00CF77}"/>
              </a:ext>
            </a:extLst>
          </p:cNvPr>
          <p:cNvSpPr txBox="1"/>
          <p:nvPr/>
        </p:nvSpPr>
        <p:spPr>
          <a:xfrm>
            <a:off x="6840524" y="5175751"/>
            <a:ext cx="1879132" cy="246221"/>
          </a:xfrm>
          <a:prstGeom prst="rect">
            <a:avLst/>
          </a:prstGeom>
          <a:noFill/>
        </p:spPr>
        <p:txBody>
          <a:bodyPr wrap="square" rtlCol="0">
            <a:spAutoFit/>
          </a:bodyPr>
          <a:lstStyle/>
          <a:p>
            <a:pPr algn="ctr"/>
            <a:r>
              <a:rPr lang="vi-VN" sz="1000">
                <a:solidFill>
                  <a:srgbClr val="FF0000"/>
                </a:solidFill>
                <a:effectLst>
                  <a:outerShdw blurRad="38100" dist="38100" dir="2700000" algn="tl">
                    <a:srgbClr val="000000">
                      <a:alpha val="43137"/>
                    </a:srgbClr>
                  </a:outerShdw>
                </a:effectLst>
              </a:rPr>
              <a:t>Khoản 4 điều 16, điều 17 </a:t>
            </a:r>
          </a:p>
        </p:txBody>
      </p:sp>
      <p:sp>
        <p:nvSpPr>
          <p:cNvPr id="103" name="TextBox 102">
            <a:extLst>
              <a:ext uri="{FF2B5EF4-FFF2-40B4-BE49-F238E27FC236}">
                <a16:creationId xmlns:a16="http://schemas.microsoft.com/office/drawing/2014/main" id="{3A1544BB-A06B-4B51-BE90-71F2191E673B}"/>
              </a:ext>
            </a:extLst>
          </p:cNvPr>
          <p:cNvSpPr txBox="1"/>
          <p:nvPr/>
        </p:nvSpPr>
        <p:spPr>
          <a:xfrm>
            <a:off x="1421117" y="4159361"/>
            <a:ext cx="1729912" cy="246221"/>
          </a:xfrm>
          <a:prstGeom prst="rect">
            <a:avLst/>
          </a:prstGeom>
          <a:solidFill>
            <a:schemeClr val="bg1"/>
          </a:solidFill>
        </p:spPr>
        <p:txBody>
          <a:bodyPr wrap="square" rtlCol="0">
            <a:spAutoFit/>
          </a:bodyPr>
          <a:lstStyle/>
          <a:p>
            <a:pPr algn="ctr"/>
            <a:r>
              <a:rPr lang="vi-VN" sz="1000">
                <a:solidFill>
                  <a:srgbClr val="FF0000"/>
                </a:solidFill>
                <a:effectLst>
                  <a:outerShdw blurRad="38100" dist="38100" dir="2700000" algn="tl">
                    <a:srgbClr val="000000">
                      <a:alpha val="43137"/>
                    </a:srgbClr>
                  </a:outerShdw>
                </a:effectLst>
              </a:rPr>
              <a:t>Điểm i khoản 2 điều 37 </a:t>
            </a:r>
          </a:p>
        </p:txBody>
      </p:sp>
      <p:sp>
        <p:nvSpPr>
          <p:cNvPr id="66" name="TextBox 65">
            <a:extLst>
              <a:ext uri="{FF2B5EF4-FFF2-40B4-BE49-F238E27FC236}">
                <a16:creationId xmlns:a16="http://schemas.microsoft.com/office/drawing/2014/main" id="{CBF64C54-91E8-431C-96E5-CA6E1803F48C}"/>
              </a:ext>
            </a:extLst>
          </p:cNvPr>
          <p:cNvSpPr txBox="1"/>
          <p:nvPr/>
        </p:nvSpPr>
        <p:spPr>
          <a:xfrm>
            <a:off x="10201656" y="1828328"/>
            <a:ext cx="1613650" cy="33855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r>
              <a:rPr lang="en-US"/>
              <a:t>Trích xuất dữ liệu, tập tin dữ liệu kích thước lớn</a:t>
            </a:r>
            <a:endParaRPr lang="vi-VN"/>
          </a:p>
        </p:txBody>
      </p:sp>
      <p:cxnSp>
        <p:nvCxnSpPr>
          <p:cNvPr id="67" name="Straight Arrow Connector 66">
            <a:extLst>
              <a:ext uri="{FF2B5EF4-FFF2-40B4-BE49-F238E27FC236}">
                <a16:creationId xmlns:a16="http://schemas.microsoft.com/office/drawing/2014/main" id="{F19D58DA-3F8F-4754-8DD8-36188E28DEE9}"/>
              </a:ext>
            </a:extLst>
          </p:cNvPr>
          <p:cNvCxnSpPr>
            <a:cxnSpLocks/>
          </p:cNvCxnSpPr>
          <p:nvPr/>
        </p:nvCxnSpPr>
        <p:spPr>
          <a:xfrm>
            <a:off x="10734455" y="2190678"/>
            <a:ext cx="0" cy="1221388"/>
          </a:xfrm>
          <a:prstGeom prst="straightConnector1">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05298AA-D008-402E-B7CC-058E95B8FAE9}"/>
              </a:ext>
            </a:extLst>
          </p:cNvPr>
          <p:cNvCxnSpPr>
            <a:cxnSpLocks/>
          </p:cNvCxnSpPr>
          <p:nvPr/>
        </p:nvCxnSpPr>
        <p:spPr>
          <a:xfrm flipH="1">
            <a:off x="8015561" y="3413272"/>
            <a:ext cx="2718894" cy="635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DC1F63A-0E81-498E-ACEC-6127F2FB0D7B}"/>
              </a:ext>
            </a:extLst>
          </p:cNvPr>
          <p:cNvSpPr txBox="1"/>
          <p:nvPr/>
        </p:nvSpPr>
        <p:spPr>
          <a:xfrm flipH="1">
            <a:off x="9023294" y="3419627"/>
            <a:ext cx="1423356"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Upload</a:t>
            </a:r>
          </a:p>
        </p:txBody>
      </p:sp>
      <p:sp>
        <p:nvSpPr>
          <p:cNvPr id="75" name="TextBox 74">
            <a:extLst>
              <a:ext uri="{FF2B5EF4-FFF2-40B4-BE49-F238E27FC236}">
                <a16:creationId xmlns:a16="http://schemas.microsoft.com/office/drawing/2014/main" id="{134D1253-8B89-4589-B56C-D5D2D99C08CD}"/>
              </a:ext>
            </a:extLst>
          </p:cNvPr>
          <p:cNvSpPr txBox="1"/>
          <p:nvPr/>
        </p:nvSpPr>
        <p:spPr>
          <a:xfrm>
            <a:off x="9152527" y="5285725"/>
            <a:ext cx="425025"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endParaRPr lang="vi-VN"/>
          </a:p>
        </p:txBody>
      </p:sp>
      <p:sp>
        <p:nvSpPr>
          <p:cNvPr id="76" name="TextBox 75">
            <a:extLst>
              <a:ext uri="{FF2B5EF4-FFF2-40B4-BE49-F238E27FC236}">
                <a16:creationId xmlns:a16="http://schemas.microsoft.com/office/drawing/2014/main" id="{EE5B3F9B-6B78-464C-88D9-A68F6E7F2443}"/>
              </a:ext>
            </a:extLst>
          </p:cNvPr>
          <p:cNvSpPr txBox="1"/>
          <p:nvPr/>
        </p:nvSpPr>
        <p:spPr>
          <a:xfrm>
            <a:off x="9152526" y="5684925"/>
            <a:ext cx="425025"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endParaRPr lang="vi-VN" sz="800">
              <a:solidFill>
                <a:schemeClr val="accent5">
                  <a:lumMod val="50000"/>
                </a:schemeClr>
              </a:solidFill>
            </a:endParaRPr>
          </a:p>
        </p:txBody>
      </p:sp>
      <p:sp>
        <p:nvSpPr>
          <p:cNvPr id="77" name="TextBox 76">
            <a:extLst>
              <a:ext uri="{FF2B5EF4-FFF2-40B4-BE49-F238E27FC236}">
                <a16:creationId xmlns:a16="http://schemas.microsoft.com/office/drawing/2014/main" id="{71A02F95-0496-48E7-B15B-69C26FD52FF7}"/>
              </a:ext>
            </a:extLst>
          </p:cNvPr>
          <p:cNvSpPr txBox="1"/>
          <p:nvPr/>
        </p:nvSpPr>
        <p:spPr>
          <a:xfrm flipH="1">
            <a:off x="9577552" y="5249576"/>
            <a:ext cx="2290938" cy="33855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Thực hiện tại HTTT chuyên ngành – CQ chủ quản dữ liệu</a:t>
            </a:r>
          </a:p>
        </p:txBody>
      </p:sp>
      <p:sp>
        <p:nvSpPr>
          <p:cNvPr id="78" name="TextBox 77">
            <a:extLst>
              <a:ext uri="{FF2B5EF4-FFF2-40B4-BE49-F238E27FC236}">
                <a16:creationId xmlns:a16="http://schemas.microsoft.com/office/drawing/2014/main" id="{75793775-4562-4A99-B3AD-9B51BEDCD883}"/>
              </a:ext>
            </a:extLst>
          </p:cNvPr>
          <p:cNvSpPr txBox="1"/>
          <p:nvPr/>
        </p:nvSpPr>
        <p:spPr>
          <a:xfrm flipH="1">
            <a:off x="9608411" y="5639042"/>
            <a:ext cx="2252351" cy="338554"/>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a:t>
            </a:r>
            <a:r>
              <a:rPr lang="vi-VN" sz="800" dirty="0">
                <a:effectLst>
                  <a:outerShdw blurRad="38100" dist="38100" dir="2700000" algn="tl">
                    <a:srgbClr val="000000">
                      <a:alpha val="43137"/>
                    </a:srgbClr>
                  </a:outerShdw>
                </a:effectLst>
              </a:rPr>
              <a:t>CQ </a:t>
            </a:r>
            <a:r>
              <a:rPr lang="vi-VN" sz="800" err="1">
                <a:effectLst>
                  <a:outerShdw blurRad="38100" dist="38100" dir="2700000" algn="tl">
                    <a:srgbClr val="000000">
                      <a:alpha val="43137"/>
                    </a:srgbClr>
                  </a:outerShdw>
                </a:effectLst>
              </a:rPr>
              <a:t>chủ</a:t>
            </a:r>
            <a:r>
              <a:rPr lang="vi-VN" sz="800">
                <a:effectLst>
                  <a:outerShdw blurRad="38100" dist="38100" dir="2700000" algn="tl">
                    <a:srgbClr val="000000">
                      <a:alpha val="43137"/>
                    </a:srgbClr>
                  </a:outerShdw>
                </a:effectLst>
              </a:rPr>
              <a:t> quản </a:t>
            </a:r>
            <a:r>
              <a:rPr lang="vi-VN" sz="800" dirty="0" err="1">
                <a:effectLst>
                  <a:outerShdw blurRad="38100" dist="38100" dir="2700000" algn="tl">
                    <a:srgbClr val="000000">
                      <a:alpha val="43137"/>
                    </a:srgbClr>
                  </a:outerShdw>
                </a:effectLst>
              </a:rPr>
              <a:t>dữ</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liệu</a:t>
            </a:r>
            <a:endParaRPr lang="vi-VN" sz="800" dirty="0">
              <a:effectLst>
                <a:outerShdw blurRad="38100" dist="38100" dir="2700000" algn="tl">
                  <a:srgbClr val="000000">
                    <a:alpha val="43137"/>
                  </a:srgbClr>
                </a:outerShdw>
              </a:effectLst>
            </a:endParaRPr>
          </a:p>
        </p:txBody>
      </p:sp>
      <p:sp>
        <p:nvSpPr>
          <p:cNvPr id="80" name="TextBox 79">
            <a:extLst>
              <a:ext uri="{FF2B5EF4-FFF2-40B4-BE49-F238E27FC236}">
                <a16:creationId xmlns:a16="http://schemas.microsoft.com/office/drawing/2014/main" id="{15EE031C-A193-4B4B-B2A8-A18F56E19DD5}"/>
              </a:ext>
            </a:extLst>
          </p:cNvPr>
          <p:cNvSpPr txBox="1"/>
          <p:nvPr/>
        </p:nvSpPr>
        <p:spPr>
          <a:xfrm>
            <a:off x="9152526" y="6050999"/>
            <a:ext cx="425025" cy="215444"/>
          </a:xfrm>
          <a:prstGeom prst="rect">
            <a:avLst/>
          </a:prstGeom>
          <a:solidFill>
            <a:schemeClr val="accent5">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endParaRPr lang="vi-VN" sz="800">
              <a:solidFill>
                <a:schemeClr val="accent5">
                  <a:lumMod val="50000"/>
                </a:schemeClr>
              </a:solidFill>
            </a:endParaRPr>
          </a:p>
        </p:txBody>
      </p:sp>
      <p:sp>
        <p:nvSpPr>
          <p:cNvPr id="83" name="TextBox 82">
            <a:extLst>
              <a:ext uri="{FF2B5EF4-FFF2-40B4-BE49-F238E27FC236}">
                <a16:creationId xmlns:a16="http://schemas.microsoft.com/office/drawing/2014/main" id="{03748BFF-E76F-47EB-BF15-A610EB9EE400}"/>
              </a:ext>
            </a:extLst>
          </p:cNvPr>
          <p:cNvSpPr txBox="1"/>
          <p:nvPr/>
        </p:nvSpPr>
        <p:spPr>
          <a:xfrm flipH="1">
            <a:off x="9577550" y="5981070"/>
            <a:ext cx="2389479" cy="215444"/>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CQ giam sát thực thi</a:t>
            </a:r>
            <a:endParaRPr lang="vi-VN" sz="800" dirty="0">
              <a:effectLst>
                <a:outerShdw blurRad="38100" dist="38100" dir="2700000" algn="tl">
                  <a:srgbClr val="000000">
                    <a:alpha val="43137"/>
                  </a:srgbClr>
                </a:outerShdw>
              </a:effectLst>
            </a:endParaRPr>
          </a:p>
        </p:txBody>
      </p:sp>
      <p:sp>
        <p:nvSpPr>
          <p:cNvPr id="84" name="TextBox 83">
            <a:extLst>
              <a:ext uri="{FF2B5EF4-FFF2-40B4-BE49-F238E27FC236}">
                <a16:creationId xmlns:a16="http://schemas.microsoft.com/office/drawing/2014/main" id="{7599DD1B-C70C-4FA3-A11C-5043303D8274}"/>
              </a:ext>
            </a:extLst>
          </p:cNvPr>
          <p:cNvSpPr txBox="1"/>
          <p:nvPr/>
        </p:nvSpPr>
        <p:spPr>
          <a:xfrm flipH="1">
            <a:off x="2809055" y="310539"/>
            <a:ext cx="1830382"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CQ chủ quản dữ liệu</a:t>
            </a:r>
          </a:p>
        </p:txBody>
      </p:sp>
      <p:sp>
        <p:nvSpPr>
          <p:cNvPr id="85" name="TextBox 84">
            <a:extLst>
              <a:ext uri="{FF2B5EF4-FFF2-40B4-BE49-F238E27FC236}">
                <a16:creationId xmlns:a16="http://schemas.microsoft.com/office/drawing/2014/main" id="{4569B748-17AA-437D-B0AC-B8EB19DABDAC}"/>
              </a:ext>
            </a:extLst>
          </p:cNvPr>
          <p:cNvSpPr txBox="1"/>
          <p:nvPr/>
        </p:nvSpPr>
        <p:spPr>
          <a:xfrm flipH="1">
            <a:off x="5393095" y="6239782"/>
            <a:ext cx="1830382"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CQ quản lý dữ liệu</a:t>
            </a:r>
          </a:p>
        </p:txBody>
      </p:sp>
      <p:sp>
        <p:nvSpPr>
          <p:cNvPr id="86" name="Rectangle 85">
            <a:extLst>
              <a:ext uri="{FF2B5EF4-FFF2-40B4-BE49-F238E27FC236}">
                <a16:creationId xmlns:a16="http://schemas.microsoft.com/office/drawing/2014/main" id="{36B72881-A13C-4BD0-A662-A297BEC59542}"/>
              </a:ext>
            </a:extLst>
          </p:cNvPr>
          <p:cNvSpPr/>
          <p:nvPr/>
        </p:nvSpPr>
        <p:spPr>
          <a:xfrm>
            <a:off x="8709760" y="3876982"/>
            <a:ext cx="643695"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Resources</a:t>
            </a:r>
            <a:endParaRPr lang="vi-VN" sz="800"/>
          </a:p>
        </p:txBody>
      </p:sp>
      <p:sp>
        <p:nvSpPr>
          <p:cNvPr id="87" name="Rectangle 86">
            <a:extLst>
              <a:ext uri="{FF2B5EF4-FFF2-40B4-BE49-F238E27FC236}">
                <a16:creationId xmlns:a16="http://schemas.microsoft.com/office/drawing/2014/main" id="{78DE9103-4F91-4311-90B6-5258449A03C9}"/>
              </a:ext>
            </a:extLst>
          </p:cNvPr>
          <p:cNvSpPr/>
          <p:nvPr/>
        </p:nvSpPr>
        <p:spPr>
          <a:xfrm>
            <a:off x="9428582" y="3870432"/>
            <a:ext cx="643704"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API</a:t>
            </a:r>
            <a:endParaRPr lang="vi-VN" sz="800"/>
          </a:p>
        </p:txBody>
      </p:sp>
      <p:sp>
        <p:nvSpPr>
          <p:cNvPr id="89" name="Rectangle 88">
            <a:extLst>
              <a:ext uri="{FF2B5EF4-FFF2-40B4-BE49-F238E27FC236}">
                <a16:creationId xmlns:a16="http://schemas.microsoft.com/office/drawing/2014/main" id="{A3B82A65-81FD-44B8-99D4-C01308386D5A}"/>
              </a:ext>
            </a:extLst>
          </p:cNvPr>
          <p:cNvSpPr/>
          <p:nvPr/>
        </p:nvSpPr>
        <p:spPr>
          <a:xfrm>
            <a:off x="10353004" y="4222706"/>
            <a:ext cx="643704"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Account</a:t>
            </a:r>
            <a:endParaRPr lang="vi-VN" sz="800"/>
          </a:p>
        </p:txBody>
      </p:sp>
      <p:sp>
        <p:nvSpPr>
          <p:cNvPr id="92" name="Rectangle 91">
            <a:extLst>
              <a:ext uri="{FF2B5EF4-FFF2-40B4-BE49-F238E27FC236}">
                <a16:creationId xmlns:a16="http://schemas.microsoft.com/office/drawing/2014/main" id="{37B7FFE2-4C15-44FC-9F76-1F47FFF717B9}"/>
              </a:ext>
            </a:extLst>
          </p:cNvPr>
          <p:cNvSpPr/>
          <p:nvPr/>
        </p:nvSpPr>
        <p:spPr>
          <a:xfrm>
            <a:off x="9522843" y="4222707"/>
            <a:ext cx="735897"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Consumers</a:t>
            </a:r>
            <a:endParaRPr lang="vi-VN" sz="800"/>
          </a:p>
        </p:txBody>
      </p:sp>
      <p:sp>
        <p:nvSpPr>
          <p:cNvPr id="93" name="Rectangle 92">
            <a:extLst>
              <a:ext uri="{FF2B5EF4-FFF2-40B4-BE49-F238E27FC236}">
                <a16:creationId xmlns:a16="http://schemas.microsoft.com/office/drawing/2014/main" id="{8C9ADD57-4A05-411B-A888-AEE862BBC152}"/>
              </a:ext>
            </a:extLst>
          </p:cNvPr>
          <p:cNvSpPr/>
          <p:nvPr/>
        </p:nvSpPr>
        <p:spPr>
          <a:xfrm>
            <a:off x="11064549" y="4221993"/>
            <a:ext cx="617439"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Producers</a:t>
            </a:r>
            <a:endParaRPr lang="vi-VN" sz="800"/>
          </a:p>
        </p:txBody>
      </p:sp>
      <p:sp>
        <p:nvSpPr>
          <p:cNvPr id="94" name="Rectangle 93">
            <a:extLst>
              <a:ext uri="{FF2B5EF4-FFF2-40B4-BE49-F238E27FC236}">
                <a16:creationId xmlns:a16="http://schemas.microsoft.com/office/drawing/2014/main" id="{992E7FD2-FE09-402A-9321-E4E2B4C6FCEF}"/>
              </a:ext>
            </a:extLst>
          </p:cNvPr>
          <p:cNvSpPr/>
          <p:nvPr/>
        </p:nvSpPr>
        <p:spPr>
          <a:xfrm>
            <a:off x="10164347" y="3870431"/>
            <a:ext cx="718178"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Map</a:t>
            </a:r>
            <a:endParaRPr lang="vi-VN" sz="800"/>
          </a:p>
        </p:txBody>
      </p:sp>
      <p:sp>
        <p:nvSpPr>
          <p:cNvPr id="95" name="Rectangle 94">
            <a:extLst>
              <a:ext uri="{FF2B5EF4-FFF2-40B4-BE49-F238E27FC236}">
                <a16:creationId xmlns:a16="http://schemas.microsoft.com/office/drawing/2014/main" id="{D32EC7E4-35A3-42AE-A569-F9467F70031D}"/>
              </a:ext>
            </a:extLst>
          </p:cNvPr>
          <p:cNvSpPr/>
          <p:nvPr/>
        </p:nvSpPr>
        <p:spPr>
          <a:xfrm>
            <a:off x="10963810" y="3868457"/>
            <a:ext cx="718178"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Table</a:t>
            </a:r>
            <a:endParaRPr lang="vi-VN" sz="800"/>
          </a:p>
        </p:txBody>
      </p:sp>
      <p:sp>
        <p:nvSpPr>
          <p:cNvPr id="96" name="Rectangle 95">
            <a:extLst>
              <a:ext uri="{FF2B5EF4-FFF2-40B4-BE49-F238E27FC236}">
                <a16:creationId xmlns:a16="http://schemas.microsoft.com/office/drawing/2014/main" id="{DFD3634B-0FCF-4BE0-B4AC-31FE6E4C18C5}"/>
              </a:ext>
            </a:extLst>
          </p:cNvPr>
          <p:cNvSpPr/>
          <p:nvPr/>
        </p:nvSpPr>
        <p:spPr>
          <a:xfrm>
            <a:off x="8709760" y="4222708"/>
            <a:ext cx="718819"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Graph</a:t>
            </a:r>
            <a:endParaRPr lang="vi-VN" sz="800"/>
          </a:p>
        </p:txBody>
      </p:sp>
      <p:sp>
        <p:nvSpPr>
          <p:cNvPr id="98" name="Rectangle 97">
            <a:extLst>
              <a:ext uri="{FF2B5EF4-FFF2-40B4-BE49-F238E27FC236}">
                <a16:creationId xmlns:a16="http://schemas.microsoft.com/office/drawing/2014/main" id="{DF4945EA-2B8F-4F46-B486-492B337E22F7}"/>
              </a:ext>
            </a:extLst>
          </p:cNvPr>
          <p:cNvSpPr/>
          <p:nvPr/>
        </p:nvSpPr>
        <p:spPr>
          <a:xfrm>
            <a:off x="8413202" y="3721086"/>
            <a:ext cx="3453698" cy="88343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2" name="Straight Connector 101">
            <a:extLst>
              <a:ext uri="{FF2B5EF4-FFF2-40B4-BE49-F238E27FC236}">
                <a16:creationId xmlns:a16="http://schemas.microsoft.com/office/drawing/2014/main" id="{0859A1E6-A21F-4F27-8054-ACC40E7C7ED2}"/>
              </a:ext>
            </a:extLst>
          </p:cNvPr>
          <p:cNvCxnSpPr>
            <a:cxnSpLocks/>
            <a:endCxn id="98" idx="1"/>
          </p:cNvCxnSpPr>
          <p:nvPr/>
        </p:nvCxnSpPr>
        <p:spPr>
          <a:xfrm flipV="1">
            <a:off x="8025331" y="4162802"/>
            <a:ext cx="387871" cy="14372"/>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2557B8-E937-42D2-AC39-35F2BAD1CBEC}"/>
              </a:ext>
            </a:extLst>
          </p:cNvPr>
          <p:cNvCxnSpPr>
            <a:cxnSpLocks/>
          </p:cNvCxnSpPr>
          <p:nvPr/>
        </p:nvCxnSpPr>
        <p:spPr>
          <a:xfrm>
            <a:off x="8025331" y="3189154"/>
            <a:ext cx="30862" cy="243592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5114DF89-BE4B-477C-A9AE-4552E83AEB42}"/>
              </a:ext>
            </a:extLst>
          </p:cNvPr>
          <p:cNvSpPr txBox="1"/>
          <p:nvPr/>
        </p:nvSpPr>
        <p:spPr>
          <a:xfrm>
            <a:off x="9145105" y="4536444"/>
            <a:ext cx="2038483" cy="215444"/>
          </a:xfrm>
          <a:prstGeom prst="rect">
            <a:avLst/>
          </a:prstGeom>
          <a:solidFill>
            <a:schemeClr val="accent5">
              <a:lumMod val="40000"/>
              <a:lumOff val="60000"/>
            </a:schemeClr>
          </a:solidFill>
          <a:ln>
            <a:solidFill>
              <a:schemeClr val="accent1"/>
            </a:solidFill>
          </a:ln>
        </p:spPr>
        <p:txBody>
          <a:bodyPr wrap="square">
            <a:spAutoFit/>
          </a:bodyPr>
          <a:lstStyle/>
          <a:p>
            <a:r>
              <a:rPr lang="vi-VN" sz="800" dirty="0"/>
              <a:t>Không gian </a:t>
            </a:r>
            <a:r>
              <a:rPr lang="vi-VN" sz="800" dirty="0" err="1"/>
              <a:t>làm</a:t>
            </a:r>
            <a:r>
              <a:rPr lang="vi-VN" sz="800" dirty="0"/>
              <a:t> </a:t>
            </a:r>
            <a:r>
              <a:rPr lang="vi-VN" sz="800" dirty="0" err="1"/>
              <a:t>việc</a:t>
            </a:r>
            <a:r>
              <a:rPr lang="vi-VN" sz="800" dirty="0"/>
              <a:t> riêng </a:t>
            </a:r>
            <a:r>
              <a:rPr lang="en-US" sz="800" dirty="0"/>
              <a:t>của </a:t>
            </a:r>
            <a:r>
              <a:rPr lang="en-US" sz="800" dirty="0" err="1"/>
              <a:t>từng</a:t>
            </a:r>
            <a:r>
              <a:rPr lang="en-US" sz="800" dirty="0"/>
              <a:t> </a:t>
            </a:r>
            <a:r>
              <a:rPr lang="en-US" sz="800" dirty="0" err="1"/>
              <a:t>đơn</a:t>
            </a:r>
            <a:r>
              <a:rPr lang="en-US" sz="800" dirty="0"/>
              <a:t> </a:t>
            </a:r>
            <a:r>
              <a:rPr lang="en-US" sz="800" dirty="0" err="1"/>
              <a:t>vị</a:t>
            </a:r>
            <a:endParaRPr lang="en-US" sz="800" dirty="0"/>
          </a:p>
        </p:txBody>
      </p:sp>
      <p:sp>
        <p:nvSpPr>
          <p:cNvPr id="108" name="TextBox 107">
            <a:extLst>
              <a:ext uri="{FF2B5EF4-FFF2-40B4-BE49-F238E27FC236}">
                <a16:creationId xmlns:a16="http://schemas.microsoft.com/office/drawing/2014/main" id="{FF7564AF-A36C-4689-BC30-C09B7582C6B0}"/>
              </a:ext>
            </a:extLst>
          </p:cNvPr>
          <p:cNvSpPr txBox="1"/>
          <p:nvPr/>
        </p:nvSpPr>
        <p:spPr>
          <a:xfrm>
            <a:off x="9815858" y="1880704"/>
            <a:ext cx="377026"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OR</a:t>
            </a:r>
          </a:p>
        </p:txBody>
      </p:sp>
      <p:sp>
        <p:nvSpPr>
          <p:cNvPr id="109" name="TextBox 108">
            <a:extLst>
              <a:ext uri="{FF2B5EF4-FFF2-40B4-BE49-F238E27FC236}">
                <a16:creationId xmlns:a16="http://schemas.microsoft.com/office/drawing/2014/main" id="{CE6F5191-2F14-4EEC-BB1C-C8FA9F24FA3F}"/>
              </a:ext>
            </a:extLst>
          </p:cNvPr>
          <p:cNvSpPr txBox="1"/>
          <p:nvPr/>
        </p:nvSpPr>
        <p:spPr>
          <a:xfrm>
            <a:off x="10226983" y="1596206"/>
            <a:ext cx="1564852"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Mục a, khoản 2, Điều 30</a:t>
            </a:r>
          </a:p>
        </p:txBody>
      </p:sp>
    </p:spTree>
    <p:extLst>
      <p:ext uri="{BB962C8B-B14F-4D97-AF65-F5344CB8AC3E}">
        <p14:creationId xmlns:p14="http://schemas.microsoft.com/office/powerpoint/2010/main" val="121001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7E8412-36E9-4A18-9AF4-E3CC6996F9B6}"/>
              </a:ext>
            </a:extLst>
          </p:cNvPr>
          <p:cNvPicPr>
            <a:picLocks noChangeAspect="1"/>
          </p:cNvPicPr>
          <p:nvPr/>
        </p:nvPicPr>
        <p:blipFill>
          <a:blip r:embed="rId2"/>
          <a:stretch>
            <a:fillRect/>
          </a:stretch>
        </p:blipFill>
        <p:spPr>
          <a:xfrm>
            <a:off x="755392" y="2331385"/>
            <a:ext cx="286772" cy="278694"/>
          </a:xfrm>
          <a:prstGeom prst="rect">
            <a:avLst/>
          </a:prstGeom>
          <a:effectLst/>
        </p:spPr>
      </p:pic>
      <p:sp>
        <p:nvSpPr>
          <p:cNvPr id="5" name="TextBox 4">
            <a:extLst>
              <a:ext uri="{FF2B5EF4-FFF2-40B4-BE49-F238E27FC236}">
                <a16:creationId xmlns:a16="http://schemas.microsoft.com/office/drawing/2014/main" id="{F0A5F017-6408-412C-97EE-F9C5EA699F1D}"/>
              </a:ext>
            </a:extLst>
          </p:cNvPr>
          <p:cNvSpPr txBox="1"/>
          <p:nvPr/>
        </p:nvSpPr>
        <p:spPr>
          <a:xfrm>
            <a:off x="646639" y="2610079"/>
            <a:ext cx="542136"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lang="vi-VN" sz="800">
                <a:solidFill>
                  <a:srgbClr val="C00000"/>
                </a:solidFill>
                <a:effectLst>
                  <a:outerShdw blurRad="38100" dist="38100" dir="2700000" algn="tl">
                    <a:srgbClr val="000000">
                      <a:alpha val="43137"/>
                    </a:srgbClr>
                  </a:outerShdw>
                </a:effectLst>
              </a:rPr>
              <a:t>Bắt đầu</a:t>
            </a:r>
          </a:p>
        </p:txBody>
      </p:sp>
      <p:cxnSp>
        <p:nvCxnSpPr>
          <p:cNvPr id="8" name="Straight Arrow Connector 7">
            <a:extLst>
              <a:ext uri="{FF2B5EF4-FFF2-40B4-BE49-F238E27FC236}">
                <a16:creationId xmlns:a16="http://schemas.microsoft.com/office/drawing/2014/main" id="{A2CA008A-838B-4EC5-8A54-6F7E4A8E574D}"/>
              </a:ext>
            </a:extLst>
          </p:cNvPr>
          <p:cNvCxnSpPr>
            <a:cxnSpLocks/>
          </p:cNvCxnSpPr>
          <p:nvPr/>
        </p:nvCxnSpPr>
        <p:spPr>
          <a:xfrm>
            <a:off x="917707" y="2851464"/>
            <a:ext cx="0" cy="42858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3DAF92-111F-483B-8FCA-14808F77E164}"/>
              </a:ext>
            </a:extLst>
          </p:cNvPr>
          <p:cNvSpPr txBox="1"/>
          <p:nvPr/>
        </p:nvSpPr>
        <p:spPr>
          <a:xfrm>
            <a:off x="414019" y="3338152"/>
            <a:ext cx="1153772" cy="215444"/>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r>
              <a:rPr lang="en-US"/>
              <a:t>Tìm kiếm APIs, dữ liệu</a:t>
            </a:r>
            <a:endParaRPr lang="vi-VN"/>
          </a:p>
        </p:txBody>
      </p:sp>
      <p:cxnSp>
        <p:nvCxnSpPr>
          <p:cNvPr id="10" name="Straight Arrow Connector 9">
            <a:extLst>
              <a:ext uri="{FF2B5EF4-FFF2-40B4-BE49-F238E27FC236}">
                <a16:creationId xmlns:a16="http://schemas.microsoft.com/office/drawing/2014/main" id="{7BFE3EB2-2E14-4F85-AD21-45522F4F894C}"/>
              </a:ext>
            </a:extLst>
          </p:cNvPr>
          <p:cNvCxnSpPr>
            <a:cxnSpLocks/>
          </p:cNvCxnSpPr>
          <p:nvPr/>
        </p:nvCxnSpPr>
        <p:spPr>
          <a:xfrm>
            <a:off x="1665961" y="3457844"/>
            <a:ext cx="924828" cy="8819"/>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15D94D-4862-4A8B-AAC5-43719DB13C98}"/>
              </a:ext>
            </a:extLst>
          </p:cNvPr>
          <p:cNvSpPr txBox="1"/>
          <p:nvPr/>
        </p:nvSpPr>
        <p:spPr>
          <a:xfrm>
            <a:off x="2660369" y="3338152"/>
            <a:ext cx="568582"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Truy cập</a:t>
            </a:r>
            <a:endParaRPr lang="vi-VN"/>
          </a:p>
        </p:txBody>
      </p:sp>
      <p:cxnSp>
        <p:nvCxnSpPr>
          <p:cNvPr id="13" name="Straight Connector 12">
            <a:extLst>
              <a:ext uri="{FF2B5EF4-FFF2-40B4-BE49-F238E27FC236}">
                <a16:creationId xmlns:a16="http://schemas.microsoft.com/office/drawing/2014/main" id="{3643ED92-1101-4D9D-A980-853DF2DD3C61}"/>
              </a:ext>
            </a:extLst>
          </p:cNvPr>
          <p:cNvCxnSpPr>
            <a:cxnSpLocks/>
          </p:cNvCxnSpPr>
          <p:nvPr/>
        </p:nvCxnSpPr>
        <p:spPr>
          <a:xfrm>
            <a:off x="2771489" y="3611704"/>
            <a:ext cx="0" cy="239724"/>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FAEF5A-97D2-41A8-A65E-182DE2252ECE}"/>
              </a:ext>
            </a:extLst>
          </p:cNvPr>
          <p:cNvCxnSpPr/>
          <p:nvPr/>
        </p:nvCxnSpPr>
        <p:spPr>
          <a:xfrm>
            <a:off x="2771489" y="3823371"/>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EE2166-2610-471C-9975-901A3F677D78}"/>
              </a:ext>
            </a:extLst>
          </p:cNvPr>
          <p:cNvSpPr txBox="1"/>
          <p:nvPr/>
        </p:nvSpPr>
        <p:spPr>
          <a:xfrm>
            <a:off x="3030487" y="3707531"/>
            <a:ext cx="1104133"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Đăng ký – Đăng nhập</a:t>
            </a:r>
            <a:endParaRPr lang="vi-VN"/>
          </a:p>
        </p:txBody>
      </p:sp>
      <p:cxnSp>
        <p:nvCxnSpPr>
          <p:cNvPr id="20" name="Straight Arrow Connector 19">
            <a:extLst>
              <a:ext uri="{FF2B5EF4-FFF2-40B4-BE49-F238E27FC236}">
                <a16:creationId xmlns:a16="http://schemas.microsoft.com/office/drawing/2014/main" id="{0C57EF6D-7863-479A-BE38-DB1841140D65}"/>
              </a:ext>
            </a:extLst>
          </p:cNvPr>
          <p:cNvCxnSpPr>
            <a:cxnSpLocks/>
          </p:cNvCxnSpPr>
          <p:nvPr/>
        </p:nvCxnSpPr>
        <p:spPr>
          <a:xfrm>
            <a:off x="3271437" y="3457844"/>
            <a:ext cx="891506"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4492DF-47BC-409A-BCEE-91FF2E293751}"/>
              </a:ext>
            </a:extLst>
          </p:cNvPr>
          <p:cNvSpPr txBox="1"/>
          <p:nvPr/>
        </p:nvSpPr>
        <p:spPr>
          <a:xfrm>
            <a:off x="4205429" y="3352318"/>
            <a:ext cx="632083" cy="215444"/>
          </a:xfrm>
          <a:prstGeom prst="rect">
            <a:avLst/>
          </a:prstGeom>
          <a:solidFill>
            <a:schemeClr val="accent2">
              <a:lumMod val="20000"/>
              <a:lumOff val="80000"/>
            </a:schemeClr>
          </a:solidFill>
          <a:ln>
            <a:solidFill>
              <a:schemeClr val="accent1"/>
            </a:solidFill>
            <a:prstDash val="dash"/>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Trả phí</a:t>
            </a:r>
            <a:endParaRPr lang="vi-VN"/>
          </a:p>
        </p:txBody>
      </p:sp>
      <p:cxnSp>
        <p:nvCxnSpPr>
          <p:cNvPr id="42" name="Straight Connector 41">
            <a:extLst>
              <a:ext uri="{FF2B5EF4-FFF2-40B4-BE49-F238E27FC236}">
                <a16:creationId xmlns:a16="http://schemas.microsoft.com/office/drawing/2014/main" id="{D483257F-7F11-44ED-98D4-2F697B59477C}"/>
              </a:ext>
            </a:extLst>
          </p:cNvPr>
          <p:cNvCxnSpPr>
            <a:cxnSpLocks/>
          </p:cNvCxnSpPr>
          <p:nvPr/>
        </p:nvCxnSpPr>
        <p:spPr>
          <a:xfrm>
            <a:off x="4266778" y="3639761"/>
            <a:ext cx="0" cy="800553"/>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98E1A31-D59D-458E-B885-017FAA4B59F0}"/>
              </a:ext>
            </a:extLst>
          </p:cNvPr>
          <p:cNvCxnSpPr>
            <a:cxnSpLocks/>
          </p:cNvCxnSpPr>
          <p:nvPr/>
        </p:nvCxnSpPr>
        <p:spPr>
          <a:xfrm>
            <a:off x="4266778" y="3851428"/>
            <a:ext cx="113532"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9033B7A-80F0-4344-81EE-CD8F7AB6C1B8}"/>
              </a:ext>
            </a:extLst>
          </p:cNvPr>
          <p:cNvSpPr txBox="1"/>
          <p:nvPr/>
        </p:nvSpPr>
        <p:spPr>
          <a:xfrm>
            <a:off x="4423412" y="3743706"/>
            <a:ext cx="1377435"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Thanh toán trực tuyến</a:t>
            </a:r>
            <a:endParaRPr lang="vi-VN"/>
          </a:p>
        </p:txBody>
      </p:sp>
      <p:cxnSp>
        <p:nvCxnSpPr>
          <p:cNvPr id="48" name="Straight Connector 47">
            <a:extLst>
              <a:ext uri="{FF2B5EF4-FFF2-40B4-BE49-F238E27FC236}">
                <a16:creationId xmlns:a16="http://schemas.microsoft.com/office/drawing/2014/main" id="{0CBC4FC8-CF5F-46C7-AB24-846C73999F57}"/>
              </a:ext>
            </a:extLst>
          </p:cNvPr>
          <p:cNvCxnSpPr>
            <a:cxnSpLocks/>
          </p:cNvCxnSpPr>
          <p:nvPr/>
        </p:nvCxnSpPr>
        <p:spPr>
          <a:xfrm>
            <a:off x="756840" y="3611704"/>
            <a:ext cx="0" cy="211667"/>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CE3683-54A7-4BBB-B317-1DF3AE9CF0B1}"/>
              </a:ext>
            </a:extLst>
          </p:cNvPr>
          <p:cNvCxnSpPr/>
          <p:nvPr/>
        </p:nvCxnSpPr>
        <p:spPr>
          <a:xfrm>
            <a:off x="756840" y="3823371"/>
            <a:ext cx="16086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B193A00-D17F-443C-8333-979AA6988886}"/>
              </a:ext>
            </a:extLst>
          </p:cNvPr>
          <p:cNvSpPr txBox="1"/>
          <p:nvPr/>
        </p:nvSpPr>
        <p:spPr>
          <a:xfrm>
            <a:off x="1015838" y="3707531"/>
            <a:ext cx="1437843" cy="215444"/>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r>
              <a:rPr lang="en-US"/>
              <a:t>Cổng dữ liệu không gian địa lý</a:t>
            </a:r>
            <a:endParaRPr lang="vi-VN"/>
          </a:p>
        </p:txBody>
      </p:sp>
      <p:sp>
        <p:nvSpPr>
          <p:cNvPr id="114" name="Title 1">
            <a:extLst>
              <a:ext uri="{FF2B5EF4-FFF2-40B4-BE49-F238E27FC236}">
                <a16:creationId xmlns:a16="http://schemas.microsoft.com/office/drawing/2014/main" id="{88DA741C-F5CF-431F-A460-D25530BF9BF8}"/>
              </a:ext>
            </a:extLst>
          </p:cNvPr>
          <p:cNvSpPr>
            <a:spLocks noGrp="1"/>
          </p:cNvSpPr>
          <p:nvPr>
            <p:ph type="title"/>
          </p:nvPr>
        </p:nvSpPr>
        <p:spPr>
          <a:xfrm>
            <a:off x="814984" y="261122"/>
            <a:ext cx="10515600" cy="642408"/>
          </a:xfrm>
          <a:effectLst>
            <a:outerShdw blurRad="50800" dist="38100" dir="2700000" algn="tl" rotWithShape="0">
              <a:prstClr val="black">
                <a:alpha val="40000"/>
              </a:prstClr>
            </a:outerShdw>
          </a:effectLst>
        </p:spPr>
        <p:txBody>
          <a:bodyPr>
            <a:normAutofit/>
          </a:bodyPr>
          <a:lstStyle/>
          <a:p>
            <a:pPr algn="ctr"/>
            <a:r>
              <a:rPr lang="en-US" sz="3600" b="1">
                <a:solidFill>
                  <a:schemeClr val="accent6">
                    <a:lumMod val="50000"/>
                  </a:schemeClr>
                </a:solidFill>
              </a:rPr>
              <a:t>Quy trình chung về </a:t>
            </a:r>
            <a:r>
              <a:rPr lang="en-US" sz="3600" b="1">
                <a:solidFill>
                  <a:srgbClr val="002060"/>
                </a:solidFill>
              </a:rPr>
              <a:t>khai thác </a:t>
            </a:r>
            <a:r>
              <a:rPr lang="en-US" sz="3600" b="1">
                <a:solidFill>
                  <a:schemeClr val="accent6">
                    <a:lumMod val="50000"/>
                  </a:schemeClr>
                </a:solidFill>
              </a:rPr>
              <a:t>dịch vụ chia sẻ dữ liệu</a:t>
            </a:r>
            <a:endParaRPr lang="vi-VN" sz="3600" b="1"/>
          </a:p>
        </p:txBody>
      </p:sp>
      <p:pic>
        <p:nvPicPr>
          <p:cNvPr id="1028" name="Picture 4" descr="Coding - Free computer icons">
            <a:extLst>
              <a:ext uri="{FF2B5EF4-FFF2-40B4-BE49-F238E27FC236}">
                <a16:creationId xmlns:a16="http://schemas.microsoft.com/office/drawing/2014/main" id="{FB293923-4F17-4BC2-AD19-0EECE57DB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40" y="1214281"/>
            <a:ext cx="1104134" cy="1104134"/>
          </a:xfrm>
          <a:prstGeom prst="rect">
            <a:avLst/>
          </a:prstGeom>
          <a:noFill/>
          <a:extLst>
            <a:ext uri="{909E8E84-426E-40DD-AFC4-6F175D3DCCD1}">
              <a14:hiddenFill xmlns:a14="http://schemas.microsoft.com/office/drawing/2010/main">
                <a:solidFill>
                  <a:srgbClr val="FFFFFF"/>
                </a:solidFill>
              </a14:hiddenFill>
            </a:ext>
          </a:extLst>
        </p:spPr>
      </p:pic>
      <p:cxnSp>
        <p:nvCxnSpPr>
          <p:cNvPr id="125" name="Straight Connector 124">
            <a:extLst>
              <a:ext uri="{FF2B5EF4-FFF2-40B4-BE49-F238E27FC236}">
                <a16:creationId xmlns:a16="http://schemas.microsoft.com/office/drawing/2014/main" id="{A6D192BC-991B-4DB9-B152-A209B41FE6C3}"/>
              </a:ext>
            </a:extLst>
          </p:cNvPr>
          <p:cNvCxnSpPr>
            <a:cxnSpLocks/>
          </p:cNvCxnSpPr>
          <p:nvPr/>
        </p:nvCxnSpPr>
        <p:spPr>
          <a:xfrm>
            <a:off x="1188775" y="2470754"/>
            <a:ext cx="16797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BBB5B9F-6591-45EA-9423-6805234E6B76}"/>
              </a:ext>
            </a:extLst>
          </p:cNvPr>
          <p:cNvCxnSpPr>
            <a:cxnSpLocks/>
          </p:cNvCxnSpPr>
          <p:nvPr/>
        </p:nvCxnSpPr>
        <p:spPr>
          <a:xfrm>
            <a:off x="2868549" y="2503461"/>
            <a:ext cx="0" cy="809290"/>
          </a:xfrm>
          <a:prstGeom prst="straightConnector1">
            <a:avLst/>
          </a:prstGeom>
          <a:ln>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4B81EDEC-2247-4531-AAF7-2C2DB89E53C3}"/>
              </a:ext>
            </a:extLst>
          </p:cNvPr>
          <p:cNvSpPr txBox="1"/>
          <p:nvPr/>
        </p:nvSpPr>
        <p:spPr>
          <a:xfrm>
            <a:off x="5849656" y="3352318"/>
            <a:ext cx="734753"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Lấy token</a:t>
            </a:r>
            <a:endParaRPr lang="vi-VN"/>
          </a:p>
        </p:txBody>
      </p:sp>
      <p:sp>
        <p:nvSpPr>
          <p:cNvPr id="133" name="TextBox 132">
            <a:extLst>
              <a:ext uri="{FF2B5EF4-FFF2-40B4-BE49-F238E27FC236}">
                <a16:creationId xmlns:a16="http://schemas.microsoft.com/office/drawing/2014/main" id="{BBA83349-9494-4478-A006-83A35398FD6E}"/>
              </a:ext>
            </a:extLst>
          </p:cNvPr>
          <p:cNvSpPr txBox="1"/>
          <p:nvPr/>
        </p:nvSpPr>
        <p:spPr>
          <a:xfrm>
            <a:off x="1042164" y="4240289"/>
            <a:ext cx="1437843" cy="338554"/>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Tìm hiểu qua siêu dữ liệu và các công cụ khác</a:t>
            </a:r>
            <a:endParaRPr lang="vi-VN"/>
          </a:p>
        </p:txBody>
      </p:sp>
      <p:cxnSp>
        <p:nvCxnSpPr>
          <p:cNvPr id="134" name="Straight Connector 133">
            <a:extLst>
              <a:ext uri="{FF2B5EF4-FFF2-40B4-BE49-F238E27FC236}">
                <a16:creationId xmlns:a16="http://schemas.microsoft.com/office/drawing/2014/main" id="{27D2FB1D-6B75-40CF-8CD0-087CE379CF30}"/>
              </a:ext>
            </a:extLst>
          </p:cNvPr>
          <p:cNvCxnSpPr>
            <a:cxnSpLocks/>
          </p:cNvCxnSpPr>
          <p:nvPr/>
        </p:nvCxnSpPr>
        <p:spPr>
          <a:xfrm>
            <a:off x="1737123" y="3976451"/>
            <a:ext cx="0" cy="221821"/>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E2D6741-12ED-46DA-ADF8-A15D36507528}"/>
              </a:ext>
            </a:extLst>
          </p:cNvPr>
          <p:cNvCxnSpPr>
            <a:cxnSpLocks/>
          </p:cNvCxnSpPr>
          <p:nvPr/>
        </p:nvCxnSpPr>
        <p:spPr>
          <a:xfrm>
            <a:off x="4256401" y="4135094"/>
            <a:ext cx="113532"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38FE0356-C136-400A-AA39-C845E532F1B4}"/>
              </a:ext>
            </a:extLst>
          </p:cNvPr>
          <p:cNvSpPr txBox="1"/>
          <p:nvPr/>
        </p:nvSpPr>
        <p:spPr>
          <a:xfrm>
            <a:off x="4433937" y="4027372"/>
            <a:ext cx="1377435"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Hợp đồng điện tử + CKS</a:t>
            </a:r>
            <a:endParaRPr lang="vi-VN"/>
          </a:p>
        </p:txBody>
      </p:sp>
      <p:cxnSp>
        <p:nvCxnSpPr>
          <p:cNvPr id="139" name="Straight Connector 138">
            <a:extLst>
              <a:ext uri="{FF2B5EF4-FFF2-40B4-BE49-F238E27FC236}">
                <a16:creationId xmlns:a16="http://schemas.microsoft.com/office/drawing/2014/main" id="{F281205C-3CCF-4438-8874-0AF501711B94}"/>
              </a:ext>
            </a:extLst>
          </p:cNvPr>
          <p:cNvCxnSpPr>
            <a:cxnSpLocks/>
          </p:cNvCxnSpPr>
          <p:nvPr/>
        </p:nvCxnSpPr>
        <p:spPr>
          <a:xfrm>
            <a:off x="4266778" y="4440314"/>
            <a:ext cx="113532"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CD26E4C9-F493-45C0-849C-1A689AC110F1}"/>
              </a:ext>
            </a:extLst>
          </p:cNvPr>
          <p:cNvSpPr txBox="1"/>
          <p:nvPr/>
        </p:nvSpPr>
        <p:spPr>
          <a:xfrm>
            <a:off x="4423412" y="4332592"/>
            <a:ext cx="1377435"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Hoá đơn điện tử + CKS</a:t>
            </a:r>
            <a:endParaRPr lang="vi-VN"/>
          </a:p>
        </p:txBody>
      </p:sp>
      <p:cxnSp>
        <p:nvCxnSpPr>
          <p:cNvPr id="143" name="Straight Arrow Connector 142">
            <a:extLst>
              <a:ext uri="{FF2B5EF4-FFF2-40B4-BE49-F238E27FC236}">
                <a16:creationId xmlns:a16="http://schemas.microsoft.com/office/drawing/2014/main" id="{9871F1BC-5ABF-4F62-9C1F-89FA70E1F2D5}"/>
              </a:ext>
            </a:extLst>
          </p:cNvPr>
          <p:cNvCxnSpPr>
            <a:cxnSpLocks/>
          </p:cNvCxnSpPr>
          <p:nvPr/>
        </p:nvCxnSpPr>
        <p:spPr>
          <a:xfrm>
            <a:off x="4888570" y="3444422"/>
            <a:ext cx="891506"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B5CB6847-1AFD-4C3D-8183-CCF88C253DA0}"/>
              </a:ext>
            </a:extLst>
          </p:cNvPr>
          <p:cNvCxnSpPr>
            <a:cxnSpLocks/>
          </p:cNvCxnSpPr>
          <p:nvPr/>
        </p:nvCxnSpPr>
        <p:spPr>
          <a:xfrm>
            <a:off x="6632702" y="3444422"/>
            <a:ext cx="425841"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9ECF89E7-B5D3-434D-9703-5693D5DF3505}"/>
              </a:ext>
            </a:extLst>
          </p:cNvPr>
          <p:cNvSpPr txBox="1"/>
          <p:nvPr/>
        </p:nvSpPr>
        <p:spPr>
          <a:xfrm>
            <a:off x="7106835" y="3336700"/>
            <a:ext cx="1153771"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Khai thác và sử dụng</a:t>
            </a:r>
            <a:endParaRPr lang="vi-VN"/>
          </a:p>
        </p:txBody>
      </p:sp>
      <p:cxnSp>
        <p:nvCxnSpPr>
          <p:cNvPr id="1034" name="Straight Connector 1033">
            <a:extLst>
              <a:ext uri="{FF2B5EF4-FFF2-40B4-BE49-F238E27FC236}">
                <a16:creationId xmlns:a16="http://schemas.microsoft.com/office/drawing/2014/main" id="{CCACA9D2-C53A-4BD6-A02F-77CBC7FFD8E9}"/>
              </a:ext>
            </a:extLst>
          </p:cNvPr>
          <p:cNvCxnSpPr/>
          <p:nvPr/>
        </p:nvCxnSpPr>
        <p:spPr>
          <a:xfrm>
            <a:off x="8345477" y="3444422"/>
            <a:ext cx="4233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4452AD83-1983-4251-B02F-981B7D1D2051}"/>
              </a:ext>
            </a:extLst>
          </p:cNvPr>
          <p:cNvCxnSpPr/>
          <p:nvPr/>
        </p:nvCxnSpPr>
        <p:spPr>
          <a:xfrm>
            <a:off x="8768810" y="2610079"/>
            <a:ext cx="0" cy="1700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76214886-D66A-4B16-9D0B-D30BDAD0D276}"/>
              </a:ext>
            </a:extLst>
          </p:cNvPr>
          <p:cNvCxnSpPr>
            <a:cxnSpLocks/>
          </p:cNvCxnSpPr>
          <p:nvPr/>
        </p:nvCxnSpPr>
        <p:spPr>
          <a:xfrm>
            <a:off x="8768810" y="2600101"/>
            <a:ext cx="425841"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784480F8-BA31-4033-A4AC-AD2B045B36F0}"/>
              </a:ext>
            </a:extLst>
          </p:cNvPr>
          <p:cNvCxnSpPr>
            <a:cxnSpLocks/>
          </p:cNvCxnSpPr>
          <p:nvPr/>
        </p:nvCxnSpPr>
        <p:spPr>
          <a:xfrm>
            <a:off x="8768810" y="4310985"/>
            <a:ext cx="425841"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3E3091DF-518A-4353-85D2-0E25059D7964}"/>
              </a:ext>
            </a:extLst>
          </p:cNvPr>
          <p:cNvSpPr txBox="1"/>
          <p:nvPr/>
        </p:nvSpPr>
        <p:spPr>
          <a:xfrm>
            <a:off x="9200744" y="2504132"/>
            <a:ext cx="1153771"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Tạo ứng dụng mới</a:t>
            </a:r>
            <a:endParaRPr lang="vi-VN"/>
          </a:p>
        </p:txBody>
      </p:sp>
      <p:cxnSp>
        <p:nvCxnSpPr>
          <p:cNvPr id="157" name="Straight Arrow Connector 156">
            <a:extLst>
              <a:ext uri="{FF2B5EF4-FFF2-40B4-BE49-F238E27FC236}">
                <a16:creationId xmlns:a16="http://schemas.microsoft.com/office/drawing/2014/main" id="{0CAAC404-BE73-4316-BDE6-B9F83A8B8726}"/>
              </a:ext>
            </a:extLst>
          </p:cNvPr>
          <p:cNvCxnSpPr>
            <a:cxnSpLocks/>
          </p:cNvCxnSpPr>
          <p:nvPr/>
        </p:nvCxnSpPr>
        <p:spPr>
          <a:xfrm>
            <a:off x="8719263" y="3444422"/>
            <a:ext cx="425841"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447FB7FF-9DD7-4A57-95B8-CB9AB38EFC40}"/>
              </a:ext>
            </a:extLst>
          </p:cNvPr>
          <p:cNvSpPr txBox="1"/>
          <p:nvPr/>
        </p:nvSpPr>
        <p:spPr>
          <a:xfrm>
            <a:off x="9192143" y="3235831"/>
            <a:ext cx="1153771" cy="461665"/>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Tích hợp vào các hệ thống và tạo chức năng mới</a:t>
            </a:r>
            <a:endParaRPr lang="vi-VN"/>
          </a:p>
        </p:txBody>
      </p:sp>
      <p:sp>
        <p:nvSpPr>
          <p:cNvPr id="159" name="TextBox 158">
            <a:extLst>
              <a:ext uri="{FF2B5EF4-FFF2-40B4-BE49-F238E27FC236}">
                <a16:creationId xmlns:a16="http://schemas.microsoft.com/office/drawing/2014/main" id="{06367833-5027-497A-838B-A4F27699382E}"/>
              </a:ext>
            </a:extLst>
          </p:cNvPr>
          <p:cNvSpPr txBox="1"/>
          <p:nvPr/>
        </p:nvSpPr>
        <p:spPr>
          <a:xfrm>
            <a:off x="9223859" y="4198272"/>
            <a:ext cx="1153771"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pPr algn="ctr"/>
            <a:r>
              <a:rPr lang="en-US"/>
              <a:t>Tạo APIs, dữ liệu mới </a:t>
            </a:r>
            <a:endParaRPr lang="vi-VN"/>
          </a:p>
        </p:txBody>
      </p:sp>
      <p:pic>
        <p:nvPicPr>
          <p:cNvPr id="160" name="Picture 4" descr="2,200+ Smart City Life Stock Photos, Pictures &amp; Royalty-Free Images - iStock">
            <a:extLst>
              <a:ext uri="{FF2B5EF4-FFF2-40B4-BE49-F238E27FC236}">
                <a16:creationId xmlns:a16="http://schemas.microsoft.com/office/drawing/2014/main" id="{AAFEDFF4-4D36-488B-8E7B-727408F5A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3512" y="3042126"/>
            <a:ext cx="1226682" cy="835827"/>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B7A932C-0052-4D2B-AA6C-46DD9E4D2453}"/>
              </a:ext>
            </a:extLst>
          </p:cNvPr>
          <p:cNvSpPr txBox="1"/>
          <p:nvPr/>
        </p:nvSpPr>
        <p:spPr>
          <a:xfrm>
            <a:off x="9455924" y="4545988"/>
            <a:ext cx="921707"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Bản đồ</a:t>
            </a:r>
            <a:endParaRPr lang="vi-VN"/>
          </a:p>
        </p:txBody>
      </p:sp>
      <p:cxnSp>
        <p:nvCxnSpPr>
          <p:cNvPr id="162" name="Straight Connector 161">
            <a:extLst>
              <a:ext uri="{FF2B5EF4-FFF2-40B4-BE49-F238E27FC236}">
                <a16:creationId xmlns:a16="http://schemas.microsoft.com/office/drawing/2014/main" id="{CFD91FDE-9E0E-4C58-9450-1FAA8A385366}"/>
              </a:ext>
            </a:extLst>
          </p:cNvPr>
          <p:cNvCxnSpPr>
            <a:cxnSpLocks/>
          </p:cNvCxnSpPr>
          <p:nvPr/>
        </p:nvCxnSpPr>
        <p:spPr>
          <a:xfrm>
            <a:off x="9308528" y="4464572"/>
            <a:ext cx="0" cy="819342"/>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983C986-0FC7-4C45-B8B8-A4A5B81819A7}"/>
              </a:ext>
            </a:extLst>
          </p:cNvPr>
          <p:cNvCxnSpPr>
            <a:cxnSpLocks/>
          </p:cNvCxnSpPr>
          <p:nvPr/>
        </p:nvCxnSpPr>
        <p:spPr>
          <a:xfrm>
            <a:off x="9325459" y="4653710"/>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04613200-1843-492D-B6A7-A24949B625CD}"/>
              </a:ext>
            </a:extLst>
          </p:cNvPr>
          <p:cNvSpPr txBox="1"/>
          <p:nvPr/>
        </p:nvSpPr>
        <p:spPr>
          <a:xfrm>
            <a:off x="9455924" y="4862045"/>
            <a:ext cx="921707"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Bảng dữ liệu</a:t>
            </a:r>
            <a:endParaRPr lang="vi-VN"/>
          </a:p>
        </p:txBody>
      </p:sp>
      <p:cxnSp>
        <p:nvCxnSpPr>
          <p:cNvPr id="166" name="Straight Connector 165">
            <a:extLst>
              <a:ext uri="{FF2B5EF4-FFF2-40B4-BE49-F238E27FC236}">
                <a16:creationId xmlns:a16="http://schemas.microsoft.com/office/drawing/2014/main" id="{CAC47464-7002-4FEB-858C-9972ACDE72F1}"/>
              </a:ext>
            </a:extLst>
          </p:cNvPr>
          <p:cNvCxnSpPr>
            <a:cxnSpLocks/>
          </p:cNvCxnSpPr>
          <p:nvPr/>
        </p:nvCxnSpPr>
        <p:spPr>
          <a:xfrm>
            <a:off x="9325459" y="4969767"/>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51325D85-3F90-44D4-BEAA-A244B82A936D}"/>
              </a:ext>
            </a:extLst>
          </p:cNvPr>
          <p:cNvSpPr txBox="1"/>
          <p:nvPr/>
        </p:nvSpPr>
        <p:spPr>
          <a:xfrm>
            <a:off x="9455924" y="5176192"/>
            <a:ext cx="921707"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r>
              <a:rPr lang="en-US"/>
              <a:t>Đồ thị</a:t>
            </a:r>
            <a:endParaRPr lang="vi-VN"/>
          </a:p>
        </p:txBody>
      </p:sp>
      <p:cxnSp>
        <p:nvCxnSpPr>
          <p:cNvPr id="171" name="Straight Connector 170">
            <a:extLst>
              <a:ext uri="{FF2B5EF4-FFF2-40B4-BE49-F238E27FC236}">
                <a16:creationId xmlns:a16="http://schemas.microsoft.com/office/drawing/2014/main" id="{3F0C99C5-19BC-4E16-89B3-12DDCD1A4431}"/>
              </a:ext>
            </a:extLst>
          </p:cNvPr>
          <p:cNvCxnSpPr>
            <a:cxnSpLocks/>
          </p:cNvCxnSpPr>
          <p:nvPr/>
        </p:nvCxnSpPr>
        <p:spPr>
          <a:xfrm>
            <a:off x="9325459" y="5283914"/>
            <a:ext cx="113532" cy="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8DCDC47A-573E-41D8-8E42-0442E9A35AA8}"/>
              </a:ext>
            </a:extLst>
          </p:cNvPr>
          <p:cNvSpPr txBox="1"/>
          <p:nvPr/>
        </p:nvSpPr>
        <p:spPr>
          <a:xfrm>
            <a:off x="4134620" y="5606663"/>
            <a:ext cx="425025" cy="215444"/>
          </a:xfrm>
          <a:prstGeom prst="rect">
            <a:avLst/>
          </a:prstGeom>
          <a:solidFill>
            <a:schemeClr val="accent2">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endParaRPr lang="vi-VN"/>
          </a:p>
        </p:txBody>
      </p:sp>
      <p:sp>
        <p:nvSpPr>
          <p:cNvPr id="179" name="TextBox 178">
            <a:extLst>
              <a:ext uri="{FF2B5EF4-FFF2-40B4-BE49-F238E27FC236}">
                <a16:creationId xmlns:a16="http://schemas.microsoft.com/office/drawing/2014/main" id="{E3737A30-4EB6-4BD5-879C-FB6F9B53D610}"/>
              </a:ext>
            </a:extLst>
          </p:cNvPr>
          <p:cNvSpPr txBox="1"/>
          <p:nvPr/>
        </p:nvSpPr>
        <p:spPr>
          <a:xfrm flipH="1">
            <a:off x="4640649" y="5620215"/>
            <a:ext cx="3463381" cy="215444"/>
          </a:xfrm>
          <a:prstGeom prst="rect">
            <a:avLst/>
          </a:prstGeom>
          <a:noFill/>
        </p:spPr>
        <p:txBody>
          <a:bodyPr wrap="square" rtlCol="0">
            <a:spAutoFit/>
          </a:bodyPr>
          <a:lstStyle/>
          <a:p>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Khách hàng khai thác dữ liệu</a:t>
            </a:r>
            <a:endParaRPr lang="vi-VN" sz="800" dirty="0">
              <a:effectLst>
                <a:outerShdw blurRad="38100" dist="38100" dir="2700000" algn="tl">
                  <a:srgbClr val="000000">
                    <a:alpha val="43137"/>
                  </a:srgbClr>
                </a:outerShdw>
              </a:effectLst>
            </a:endParaRPr>
          </a:p>
        </p:txBody>
      </p:sp>
      <p:sp>
        <p:nvSpPr>
          <p:cNvPr id="182" name="TextBox 181">
            <a:extLst>
              <a:ext uri="{FF2B5EF4-FFF2-40B4-BE49-F238E27FC236}">
                <a16:creationId xmlns:a16="http://schemas.microsoft.com/office/drawing/2014/main" id="{28F5B112-82DB-4689-AC74-25EE9D925BA0}"/>
              </a:ext>
            </a:extLst>
          </p:cNvPr>
          <p:cNvSpPr txBox="1"/>
          <p:nvPr/>
        </p:nvSpPr>
        <p:spPr>
          <a:xfrm>
            <a:off x="4134620" y="5890885"/>
            <a:ext cx="425025" cy="215444"/>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rgbClr val="002060"/>
                </a:solidFill>
                <a:effectLst>
                  <a:outerShdw blurRad="38100" dist="38100" dir="2700000" algn="tl">
                    <a:srgbClr val="000000">
                      <a:alpha val="43137"/>
                    </a:srgbClr>
                  </a:outerShdw>
                </a:effectLst>
              </a:defRPr>
            </a:lvl1pPr>
          </a:lstStyle>
          <a:p>
            <a:endParaRPr lang="vi-VN"/>
          </a:p>
        </p:txBody>
      </p:sp>
      <p:sp>
        <p:nvSpPr>
          <p:cNvPr id="183" name="TextBox 182">
            <a:extLst>
              <a:ext uri="{FF2B5EF4-FFF2-40B4-BE49-F238E27FC236}">
                <a16:creationId xmlns:a16="http://schemas.microsoft.com/office/drawing/2014/main" id="{86C40A9C-A0CF-4232-96B8-C54EEF6A9887}"/>
              </a:ext>
            </a:extLst>
          </p:cNvPr>
          <p:cNvSpPr txBox="1"/>
          <p:nvPr/>
        </p:nvSpPr>
        <p:spPr>
          <a:xfrm flipH="1">
            <a:off x="4640649" y="5904437"/>
            <a:ext cx="3463381" cy="215444"/>
          </a:xfrm>
          <a:prstGeom prst="rect">
            <a:avLst/>
          </a:prstGeom>
          <a:noFill/>
        </p:spPr>
        <p:txBody>
          <a:bodyPr wrap="square" rtlCol="0">
            <a:spAutoFit/>
          </a:bodyPr>
          <a:lstStyle/>
          <a:p>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GeoGate– Khách hàng khai thác dữ liệu</a:t>
            </a:r>
            <a:endParaRPr lang="vi-VN" sz="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4403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48705938-2F08-4144-848E-80BD5ADFEA61}"/>
              </a:ext>
            </a:extLst>
          </p:cNvPr>
          <p:cNvSpPr txBox="1"/>
          <p:nvPr/>
        </p:nvSpPr>
        <p:spPr>
          <a:xfrm>
            <a:off x="4995048" y="1625091"/>
            <a:ext cx="2567303" cy="33855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dirty="0" err="1"/>
              <a:t>Hệ</a:t>
            </a:r>
            <a:r>
              <a:rPr lang="vi-VN" dirty="0"/>
              <a:t> </a:t>
            </a:r>
            <a:r>
              <a:rPr lang="vi-VN" dirty="0" err="1"/>
              <a:t>thống</a:t>
            </a:r>
            <a:r>
              <a:rPr lang="vi-VN" dirty="0"/>
              <a:t> cung </a:t>
            </a:r>
            <a:r>
              <a:rPr lang="vi-VN" dirty="0" err="1"/>
              <a:t>cấp</a:t>
            </a:r>
            <a:r>
              <a:rPr lang="vi-VN" dirty="0"/>
              <a:t> Không gian </a:t>
            </a:r>
            <a:r>
              <a:rPr lang="vi-VN" dirty="0" err="1"/>
              <a:t>làm</a:t>
            </a:r>
            <a:r>
              <a:rPr lang="vi-VN" dirty="0"/>
              <a:t> </a:t>
            </a:r>
            <a:r>
              <a:rPr lang="vi-VN" dirty="0" err="1"/>
              <a:t>việc</a:t>
            </a:r>
            <a:r>
              <a:rPr lang="vi-VN" dirty="0"/>
              <a:t> riêng </a:t>
            </a:r>
            <a:r>
              <a:rPr lang="vi-VN" dirty="0" err="1"/>
              <a:t>của</a:t>
            </a:r>
            <a:r>
              <a:rPr lang="vi-VN" dirty="0"/>
              <a:t> </a:t>
            </a:r>
            <a:r>
              <a:rPr lang="vi-VN" dirty="0" err="1"/>
              <a:t>khách</a:t>
            </a:r>
            <a:r>
              <a:rPr lang="vi-VN" dirty="0"/>
              <a:t> </a:t>
            </a:r>
            <a:r>
              <a:rPr lang="vi-VN" dirty="0" err="1"/>
              <a:t>hàng</a:t>
            </a:r>
            <a:endParaRPr lang="vi-VN" dirty="0"/>
          </a:p>
        </p:txBody>
      </p:sp>
      <p:sp>
        <p:nvSpPr>
          <p:cNvPr id="118" name="TextBox 117">
            <a:extLst>
              <a:ext uri="{FF2B5EF4-FFF2-40B4-BE49-F238E27FC236}">
                <a16:creationId xmlns:a16="http://schemas.microsoft.com/office/drawing/2014/main" id="{19C9A8D1-C2FF-48B6-9F6F-6FAFC6C7AF4D}"/>
              </a:ext>
            </a:extLst>
          </p:cNvPr>
          <p:cNvSpPr txBox="1"/>
          <p:nvPr/>
        </p:nvSpPr>
        <p:spPr>
          <a:xfrm>
            <a:off x="4995048" y="2210885"/>
            <a:ext cx="256730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Hệ thống cung cấp token truy cập APIs</a:t>
            </a:r>
          </a:p>
        </p:txBody>
      </p:sp>
      <p:sp>
        <p:nvSpPr>
          <p:cNvPr id="120" name="TextBox 119">
            <a:extLst>
              <a:ext uri="{FF2B5EF4-FFF2-40B4-BE49-F238E27FC236}">
                <a16:creationId xmlns:a16="http://schemas.microsoft.com/office/drawing/2014/main" id="{65A5F814-12EE-4A04-867A-698E47FD0815}"/>
              </a:ext>
            </a:extLst>
          </p:cNvPr>
          <p:cNvSpPr txBox="1"/>
          <p:nvPr/>
        </p:nvSpPr>
        <p:spPr>
          <a:xfrm>
            <a:off x="2803061" y="3261263"/>
            <a:ext cx="265808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Sử dụng APIs để đưa dữ liệu vào ứng dụng của mình</a:t>
            </a:r>
          </a:p>
        </p:txBody>
      </p:sp>
      <p:sp>
        <p:nvSpPr>
          <p:cNvPr id="124" name="TextBox 123">
            <a:extLst>
              <a:ext uri="{FF2B5EF4-FFF2-40B4-BE49-F238E27FC236}">
                <a16:creationId xmlns:a16="http://schemas.microsoft.com/office/drawing/2014/main" id="{63404202-BD47-4CF3-8CFF-438116328122}"/>
              </a:ext>
            </a:extLst>
          </p:cNvPr>
          <p:cNvSpPr txBox="1"/>
          <p:nvPr/>
        </p:nvSpPr>
        <p:spPr>
          <a:xfrm>
            <a:off x="5896532" y="3262165"/>
            <a:ext cx="256730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Sử dụng API để xử lý, phân tích để tạo giá trị mới</a:t>
            </a:r>
          </a:p>
        </p:txBody>
      </p:sp>
      <p:sp>
        <p:nvSpPr>
          <p:cNvPr id="51" name="Rectangle 50">
            <a:extLst>
              <a:ext uri="{FF2B5EF4-FFF2-40B4-BE49-F238E27FC236}">
                <a16:creationId xmlns:a16="http://schemas.microsoft.com/office/drawing/2014/main" id="{7013C98A-C9A6-4B12-9A54-5C19F7683444}"/>
              </a:ext>
            </a:extLst>
          </p:cNvPr>
          <p:cNvSpPr/>
          <p:nvPr/>
        </p:nvSpPr>
        <p:spPr>
          <a:xfrm>
            <a:off x="5362206" y="3872813"/>
            <a:ext cx="3560262" cy="330614"/>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Rectangle 138">
            <a:extLst>
              <a:ext uri="{FF2B5EF4-FFF2-40B4-BE49-F238E27FC236}">
                <a16:creationId xmlns:a16="http://schemas.microsoft.com/office/drawing/2014/main" id="{DDADAC02-4FD7-4F25-8BE4-4F18ED6F7F62}"/>
              </a:ext>
            </a:extLst>
          </p:cNvPr>
          <p:cNvSpPr/>
          <p:nvPr/>
        </p:nvSpPr>
        <p:spPr>
          <a:xfrm>
            <a:off x="5362206" y="4509635"/>
            <a:ext cx="3560262" cy="330614"/>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1" name="TextBox 150">
            <a:extLst>
              <a:ext uri="{FF2B5EF4-FFF2-40B4-BE49-F238E27FC236}">
                <a16:creationId xmlns:a16="http://schemas.microsoft.com/office/drawing/2014/main" id="{A02C2399-6F26-4C03-9C31-8CB5DD791126}"/>
              </a:ext>
            </a:extLst>
          </p:cNvPr>
          <p:cNvSpPr txBox="1"/>
          <p:nvPr/>
        </p:nvSpPr>
        <p:spPr>
          <a:xfrm>
            <a:off x="4995048" y="2626133"/>
            <a:ext cx="256730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Trả phí truy cập APIs (nếu có)</a:t>
            </a:r>
          </a:p>
        </p:txBody>
      </p:sp>
      <p:cxnSp>
        <p:nvCxnSpPr>
          <p:cNvPr id="27" name="Straight Arrow Connector 26">
            <a:extLst>
              <a:ext uri="{FF2B5EF4-FFF2-40B4-BE49-F238E27FC236}">
                <a16:creationId xmlns:a16="http://schemas.microsoft.com/office/drawing/2014/main" id="{7639EA48-39DB-4884-A73C-036F60E1BAB7}"/>
              </a:ext>
            </a:extLst>
          </p:cNvPr>
          <p:cNvCxnSpPr>
            <a:cxnSpLocks/>
          </p:cNvCxnSpPr>
          <p:nvPr/>
        </p:nvCxnSpPr>
        <p:spPr>
          <a:xfrm>
            <a:off x="6278281" y="899500"/>
            <a:ext cx="0" cy="225669"/>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4EF93AAF-B786-44EC-B9F7-C7A8B9C05F1A}"/>
              </a:ext>
            </a:extLst>
          </p:cNvPr>
          <p:cNvSpPr/>
          <p:nvPr/>
        </p:nvSpPr>
        <p:spPr>
          <a:xfrm>
            <a:off x="4995048" y="392563"/>
            <a:ext cx="2567300" cy="500015"/>
          </a:xfrm>
          <a:prstGeom prst="diamond">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Có tài khoản?</a:t>
            </a:r>
          </a:p>
        </p:txBody>
      </p:sp>
      <p:cxnSp>
        <p:nvCxnSpPr>
          <p:cNvPr id="34" name="Straight Arrow Connector 33">
            <a:extLst>
              <a:ext uri="{FF2B5EF4-FFF2-40B4-BE49-F238E27FC236}">
                <a16:creationId xmlns:a16="http://schemas.microsoft.com/office/drawing/2014/main" id="{6F4C7B67-5187-4F1F-AC7A-9D943B8D23E5}"/>
              </a:ext>
            </a:extLst>
          </p:cNvPr>
          <p:cNvCxnSpPr>
            <a:cxnSpLocks/>
          </p:cNvCxnSpPr>
          <p:nvPr/>
        </p:nvCxnSpPr>
        <p:spPr>
          <a:xfrm>
            <a:off x="6015395" y="4263953"/>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Circle: Hollow 43">
            <a:extLst>
              <a:ext uri="{FF2B5EF4-FFF2-40B4-BE49-F238E27FC236}">
                <a16:creationId xmlns:a16="http://schemas.microsoft.com/office/drawing/2014/main" id="{0B2841E6-3651-4B1A-A07D-338B8EC2F2DE}"/>
              </a:ext>
            </a:extLst>
          </p:cNvPr>
          <p:cNvSpPr/>
          <p:nvPr/>
        </p:nvSpPr>
        <p:spPr>
          <a:xfrm>
            <a:off x="2134471" y="2800426"/>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46" name="TextBox 45">
            <a:extLst>
              <a:ext uri="{FF2B5EF4-FFF2-40B4-BE49-F238E27FC236}">
                <a16:creationId xmlns:a16="http://schemas.microsoft.com/office/drawing/2014/main" id="{09070A62-A30C-402F-84D7-E1D77F54FEEC}"/>
              </a:ext>
            </a:extLst>
          </p:cNvPr>
          <p:cNvSpPr txBox="1"/>
          <p:nvPr/>
        </p:nvSpPr>
        <p:spPr>
          <a:xfrm>
            <a:off x="5381488" y="4563478"/>
            <a:ext cx="892808"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vi-VN" dirty="0" err="1"/>
              <a:t>Tạo</a:t>
            </a:r>
            <a:r>
              <a:rPr lang="vi-VN" dirty="0"/>
              <a:t> </a:t>
            </a:r>
            <a:r>
              <a:rPr lang="vi-VN" dirty="0" err="1"/>
              <a:t>metadata</a:t>
            </a:r>
            <a:endParaRPr lang="vi-VN" dirty="0"/>
          </a:p>
        </p:txBody>
      </p:sp>
      <p:pic>
        <p:nvPicPr>
          <p:cNvPr id="97" name="Picture 96">
            <a:extLst>
              <a:ext uri="{FF2B5EF4-FFF2-40B4-BE49-F238E27FC236}">
                <a16:creationId xmlns:a16="http://schemas.microsoft.com/office/drawing/2014/main" id="{9E7B7164-9A41-4825-9A9C-00FEF6181C6F}"/>
              </a:ext>
            </a:extLst>
          </p:cNvPr>
          <p:cNvPicPr>
            <a:picLocks noChangeAspect="1"/>
          </p:cNvPicPr>
          <p:nvPr/>
        </p:nvPicPr>
        <p:blipFill>
          <a:blip r:embed="rId2"/>
          <a:stretch>
            <a:fillRect/>
          </a:stretch>
        </p:blipFill>
        <p:spPr>
          <a:xfrm>
            <a:off x="2108217" y="488997"/>
            <a:ext cx="286772" cy="278694"/>
          </a:xfrm>
          <a:prstGeom prst="rect">
            <a:avLst/>
          </a:prstGeom>
        </p:spPr>
      </p:pic>
      <p:cxnSp>
        <p:nvCxnSpPr>
          <p:cNvPr id="99" name="Straight Arrow Connector 98">
            <a:extLst>
              <a:ext uri="{FF2B5EF4-FFF2-40B4-BE49-F238E27FC236}">
                <a16:creationId xmlns:a16="http://schemas.microsoft.com/office/drawing/2014/main" id="{A7D2972E-E283-4A10-8F14-521BA5286016}"/>
              </a:ext>
            </a:extLst>
          </p:cNvPr>
          <p:cNvCxnSpPr>
            <a:cxnSpLocks/>
          </p:cNvCxnSpPr>
          <p:nvPr/>
        </p:nvCxnSpPr>
        <p:spPr>
          <a:xfrm>
            <a:off x="2497667" y="619356"/>
            <a:ext cx="2389955"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5B67D1D-7633-4C4E-94B0-DF6FE9D35351}"/>
              </a:ext>
            </a:extLst>
          </p:cNvPr>
          <p:cNvSpPr txBox="1"/>
          <p:nvPr/>
        </p:nvSpPr>
        <p:spPr>
          <a:xfrm>
            <a:off x="1681729" y="534297"/>
            <a:ext cx="402674"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Start</a:t>
            </a:r>
          </a:p>
        </p:txBody>
      </p:sp>
      <p:sp>
        <p:nvSpPr>
          <p:cNvPr id="101" name="TextBox 100">
            <a:extLst>
              <a:ext uri="{FF2B5EF4-FFF2-40B4-BE49-F238E27FC236}">
                <a16:creationId xmlns:a16="http://schemas.microsoft.com/office/drawing/2014/main" id="{10621D3E-48F6-4199-BB67-324F7810D326}"/>
              </a:ext>
            </a:extLst>
          </p:cNvPr>
          <p:cNvSpPr txBox="1"/>
          <p:nvPr/>
        </p:nvSpPr>
        <p:spPr>
          <a:xfrm>
            <a:off x="2394989" y="2766330"/>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86" name="Straight Arrow Connector 85">
            <a:extLst>
              <a:ext uri="{FF2B5EF4-FFF2-40B4-BE49-F238E27FC236}">
                <a16:creationId xmlns:a16="http://schemas.microsoft.com/office/drawing/2014/main" id="{E7709DFE-A183-4370-9EA2-E16EB1F1EB58}"/>
              </a:ext>
            </a:extLst>
          </p:cNvPr>
          <p:cNvCxnSpPr>
            <a:cxnSpLocks/>
            <a:stCxn id="28" idx="3"/>
          </p:cNvCxnSpPr>
          <p:nvPr/>
        </p:nvCxnSpPr>
        <p:spPr>
          <a:xfrm flipV="1">
            <a:off x="7562348" y="631895"/>
            <a:ext cx="1091932" cy="10676"/>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8EF3D85-9E19-479C-992A-5D24801ED33C}"/>
              </a:ext>
            </a:extLst>
          </p:cNvPr>
          <p:cNvSpPr txBox="1"/>
          <p:nvPr/>
        </p:nvSpPr>
        <p:spPr>
          <a:xfrm>
            <a:off x="8669467" y="524172"/>
            <a:ext cx="2567303" cy="215444"/>
          </a:xfrm>
          <a:prstGeom prst="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Đăng ký tài khoản</a:t>
            </a:r>
          </a:p>
        </p:txBody>
      </p:sp>
      <p:sp>
        <p:nvSpPr>
          <p:cNvPr id="89" name="TextBox 88">
            <a:extLst>
              <a:ext uri="{FF2B5EF4-FFF2-40B4-BE49-F238E27FC236}">
                <a16:creationId xmlns:a16="http://schemas.microsoft.com/office/drawing/2014/main" id="{B824D026-6DF8-415C-B24F-60B3B56EF125}"/>
              </a:ext>
            </a:extLst>
          </p:cNvPr>
          <p:cNvSpPr txBox="1"/>
          <p:nvPr/>
        </p:nvSpPr>
        <p:spPr>
          <a:xfrm>
            <a:off x="4995048" y="1158002"/>
            <a:ext cx="2567303" cy="215444"/>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a:defRPr sz="800">
                <a:solidFill>
                  <a:srgbClr val="002060"/>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a:t>Đăng nhập</a:t>
            </a:r>
          </a:p>
        </p:txBody>
      </p:sp>
      <p:cxnSp>
        <p:nvCxnSpPr>
          <p:cNvPr id="92" name="Straight Arrow Connector 91">
            <a:extLst>
              <a:ext uri="{FF2B5EF4-FFF2-40B4-BE49-F238E27FC236}">
                <a16:creationId xmlns:a16="http://schemas.microsoft.com/office/drawing/2014/main" id="{DBBF8CBE-EFC4-4F7E-97CE-CAD42177083F}"/>
              </a:ext>
            </a:extLst>
          </p:cNvPr>
          <p:cNvCxnSpPr>
            <a:cxnSpLocks/>
          </p:cNvCxnSpPr>
          <p:nvPr/>
        </p:nvCxnSpPr>
        <p:spPr>
          <a:xfrm>
            <a:off x="2222980" y="841181"/>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146009D-5B67-4D4F-B26E-FEB766EBC5EB}"/>
              </a:ext>
            </a:extLst>
          </p:cNvPr>
          <p:cNvSpPr txBox="1"/>
          <p:nvPr/>
        </p:nvSpPr>
        <p:spPr>
          <a:xfrm>
            <a:off x="961772" y="1202655"/>
            <a:ext cx="2567303" cy="215444"/>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a:defRPr sz="800">
                <a:solidFill>
                  <a:srgbClr val="002060"/>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dirty="0" err="1"/>
              <a:t>Tìm</a:t>
            </a:r>
            <a:r>
              <a:rPr lang="vi-VN" dirty="0"/>
              <a:t> </a:t>
            </a:r>
            <a:r>
              <a:rPr lang="vi-VN" dirty="0" err="1"/>
              <a:t>kiếm</a:t>
            </a:r>
            <a:r>
              <a:rPr lang="vi-VN" dirty="0"/>
              <a:t>, </a:t>
            </a:r>
            <a:r>
              <a:rPr lang="vi-VN" dirty="0" err="1"/>
              <a:t>khám</a:t>
            </a:r>
            <a:r>
              <a:rPr lang="vi-VN" dirty="0"/>
              <a:t> </a:t>
            </a:r>
            <a:r>
              <a:rPr lang="vi-VN" dirty="0" err="1"/>
              <a:t>phá</a:t>
            </a:r>
            <a:r>
              <a:rPr lang="vi-VN" dirty="0"/>
              <a:t> </a:t>
            </a:r>
            <a:r>
              <a:rPr lang="vi-VN" dirty="0" err="1"/>
              <a:t>bản</a:t>
            </a:r>
            <a:r>
              <a:rPr lang="vi-VN" dirty="0"/>
              <a:t> </a:t>
            </a:r>
            <a:r>
              <a:rPr lang="vi-VN" dirty="0" err="1"/>
              <a:t>chất</a:t>
            </a:r>
            <a:r>
              <a:rPr lang="vi-VN" dirty="0"/>
              <a:t> </a:t>
            </a:r>
            <a:r>
              <a:rPr lang="vi-VN" dirty="0" err="1"/>
              <a:t>dữ</a:t>
            </a:r>
            <a:r>
              <a:rPr lang="vi-VN" dirty="0"/>
              <a:t> </a:t>
            </a:r>
            <a:r>
              <a:rPr lang="vi-VN" dirty="0" err="1"/>
              <a:t>liệu</a:t>
            </a:r>
            <a:r>
              <a:rPr lang="vi-VN" dirty="0"/>
              <a:t> trên </a:t>
            </a:r>
            <a:r>
              <a:rPr lang="vi-VN" dirty="0" err="1"/>
              <a:t>GeoGate</a:t>
            </a:r>
            <a:endParaRPr lang="vi-VN" dirty="0"/>
          </a:p>
        </p:txBody>
      </p:sp>
      <p:cxnSp>
        <p:nvCxnSpPr>
          <p:cNvPr id="94" name="Straight Arrow Connector 93">
            <a:extLst>
              <a:ext uri="{FF2B5EF4-FFF2-40B4-BE49-F238E27FC236}">
                <a16:creationId xmlns:a16="http://schemas.microsoft.com/office/drawing/2014/main" id="{9A31852F-F4A2-46F9-B08B-060D97B4D7BD}"/>
              </a:ext>
            </a:extLst>
          </p:cNvPr>
          <p:cNvCxnSpPr>
            <a:cxnSpLocks/>
          </p:cNvCxnSpPr>
          <p:nvPr/>
        </p:nvCxnSpPr>
        <p:spPr>
          <a:xfrm>
            <a:off x="2222980" y="1479452"/>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Diamond 94">
            <a:extLst>
              <a:ext uri="{FF2B5EF4-FFF2-40B4-BE49-F238E27FC236}">
                <a16:creationId xmlns:a16="http://schemas.microsoft.com/office/drawing/2014/main" id="{69E155CC-64D5-4369-868A-B4670B04FDF0}"/>
              </a:ext>
            </a:extLst>
          </p:cNvPr>
          <p:cNvSpPr/>
          <p:nvPr/>
        </p:nvSpPr>
        <p:spPr>
          <a:xfrm>
            <a:off x="961771" y="1855537"/>
            <a:ext cx="2567303" cy="500015"/>
          </a:xfrm>
          <a:prstGeom prst="diamond">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dirty="0" err="1">
                <a:solidFill>
                  <a:srgbClr val="002060"/>
                </a:solidFill>
                <a:effectLst>
                  <a:outerShdw blurRad="38100" dist="38100" dir="2700000" algn="tl">
                    <a:srgbClr val="000000">
                      <a:alpha val="43137"/>
                    </a:srgbClr>
                  </a:outerShdw>
                </a:effectLst>
              </a:rPr>
              <a:t>Muốn</a:t>
            </a:r>
            <a:r>
              <a:rPr lang="vi-VN" sz="800" dirty="0">
                <a:solidFill>
                  <a:srgbClr val="002060"/>
                </a:solidFill>
                <a:effectLst>
                  <a:outerShdw blurRad="38100" dist="38100" dir="2700000" algn="tl">
                    <a:srgbClr val="000000">
                      <a:alpha val="43137"/>
                    </a:srgbClr>
                  </a:outerShdw>
                </a:effectLst>
              </a:rPr>
              <a:t> truy </a:t>
            </a:r>
            <a:r>
              <a:rPr lang="vi-VN" sz="800" dirty="0" err="1">
                <a:solidFill>
                  <a:srgbClr val="002060"/>
                </a:solidFill>
                <a:effectLst>
                  <a:outerShdw blurRad="38100" dist="38100" dir="2700000" algn="tl">
                    <a:srgbClr val="000000">
                      <a:alpha val="43137"/>
                    </a:srgbClr>
                  </a:outerShdw>
                </a:effectLst>
              </a:rPr>
              <a:t>cập</a:t>
            </a:r>
            <a:r>
              <a:rPr lang="vi-VN" sz="800" dirty="0">
                <a:solidFill>
                  <a:srgbClr val="002060"/>
                </a:solidFill>
                <a:effectLst>
                  <a:outerShdw blurRad="38100" dist="38100" dir="2700000" algn="tl">
                    <a:srgbClr val="000000">
                      <a:alpha val="43137"/>
                    </a:srgbClr>
                  </a:outerShdw>
                </a:effectLst>
              </a:rPr>
              <a:t>, khai </a:t>
            </a:r>
            <a:r>
              <a:rPr lang="vi-VN" sz="800" dirty="0" err="1">
                <a:solidFill>
                  <a:srgbClr val="002060"/>
                </a:solidFill>
                <a:effectLst>
                  <a:outerShdw blurRad="38100" dist="38100" dir="2700000" algn="tl">
                    <a:srgbClr val="000000">
                      <a:alpha val="43137"/>
                    </a:srgbClr>
                  </a:outerShdw>
                </a:effectLst>
              </a:rPr>
              <a:t>thác</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và</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sử</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dụng</a:t>
            </a:r>
            <a:r>
              <a:rPr lang="en-US" sz="800" dirty="0">
                <a:solidFill>
                  <a:srgbClr val="002060"/>
                </a:solidFill>
                <a:effectLst>
                  <a:outerShdw blurRad="38100" dist="38100" dir="2700000" algn="tl">
                    <a:srgbClr val="000000">
                      <a:alpha val="43137"/>
                    </a:srgbClr>
                  </a:outerShdw>
                </a:effectLst>
              </a:rPr>
              <a:t> </a:t>
            </a:r>
            <a:r>
              <a:rPr lang="en-US" sz="80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dịch</a:t>
            </a:r>
            <a:r>
              <a:rPr lang="en-US" sz="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vụ</a:t>
            </a:r>
            <a:r>
              <a:rPr lang="vi-VN" sz="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800" dirty="0" err="1">
                <a:solidFill>
                  <a:srgbClr val="002060"/>
                </a:solidFill>
                <a:effectLst>
                  <a:outerShdw blurRad="38100" dist="38100" dir="2700000" algn="tl">
                    <a:srgbClr val="000000">
                      <a:alpha val="43137"/>
                    </a:srgbClr>
                  </a:outerShdw>
                </a:effectLst>
              </a:rPr>
              <a:t>dữ</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liệu</a:t>
            </a:r>
            <a:r>
              <a:rPr lang="vi-VN" sz="800" dirty="0">
                <a:solidFill>
                  <a:srgbClr val="002060"/>
                </a:solidFill>
                <a:effectLst>
                  <a:outerShdw blurRad="38100" dist="38100" dir="2700000" algn="tl">
                    <a:srgbClr val="000000">
                      <a:alpha val="43137"/>
                    </a:srgbClr>
                  </a:outerShdw>
                </a:effectLst>
              </a:rPr>
              <a:t> (API)?</a:t>
            </a:r>
          </a:p>
        </p:txBody>
      </p:sp>
      <p:sp>
        <p:nvSpPr>
          <p:cNvPr id="96" name="TextBox 95">
            <a:extLst>
              <a:ext uri="{FF2B5EF4-FFF2-40B4-BE49-F238E27FC236}">
                <a16:creationId xmlns:a16="http://schemas.microsoft.com/office/drawing/2014/main" id="{030C70DB-FFE2-49D6-BB9B-629624D0BB7E}"/>
              </a:ext>
            </a:extLst>
          </p:cNvPr>
          <p:cNvSpPr txBox="1"/>
          <p:nvPr/>
        </p:nvSpPr>
        <p:spPr>
          <a:xfrm flipH="1">
            <a:off x="7788273" y="416450"/>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No</a:t>
            </a:r>
          </a:p>
        </p:txBody>
      </p:sp>
      <p:sp>
        <p:nvSpPr>
          <p:cNvPr id="98" name="TextBox 97">
            <a:extLst>
              <a:ext uri="{FF2B5EF4-FFF2-40B4-BE49-F238E27FC236}">
                <a16:creationId xmlns:a16="http://schemas.microsoft.com/office/drawing/2014/main" id="{479792CA-52E3-4D32-A17B-214193ADBB3A}"/>
              </a:ext>
            </a:extLst>
          </p:cNvPr>
          <p:cNvSpPr txBox="1"/>
          <p:nvPr/>
        </p:nvSpPr>
        <p:spPr>
          <a:xfrm flipH="1">
            <a:off x="6596518" y="909725"/>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Yes</a:t>
            </a:r>
          </a:p>
        </p:txBody>
      </p:sp>
      <p:cxnSp>
        <p:nvCxnSpPr>
          <p:cNvPr id="102" name="Straight Arrow Connector 101">
            <a:extLst>
              <a:ext uri="{FF2B5EF4-FFF2-40B4-BE49-F238E27FC236}">
                <a16:creationId xmlns:a16="http://schemas.microsoft.com/office/drawing/2014/main" id="{EF9A13E3-CFEE-486C-8A75-1B04BB8017B8}"/>
              </a:ext>
            </a:extLst>
          </p:cNvPr>
          <p:cNvCxnSpPr>
            <a:cxnSpLocks/>
          </p:cNvCxnSpPr>
          <p:nvPr/>
        </p:nvCxnSpPr>
        <p:spPr>
          <a:xfrm>
            <a:off x="3590228" y="2105544"/>
            <a:ext cx="587265"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4B7AE9C-4236-4DA3-A4DD-9140316D337E}"/>
              </a:ext>
            </a:extLst>
          </p:cNvPr>
          <p:cNvCxnSpPr>
            <a:cxnSpLocks/>
          </p:cNvCxnSpPr>
          <p:nvPr/>
        </p:nvCxnSpPr>
        <p:spPr>
          <a:xfrm flipV="1">
            <a:off x="4177493" y="631894"/>
            <a:ext cx="0" cy="147365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B680392-A65C-484D-AADB-55C3A5D33792}"/>
              </a:ext>
            </a:extLst>
          </p:cNvPr>
          <p:cNvSpPr txBox="1"/>
          <p:nvPr/>
        </p:nvSpPr>
        <p:spPr>
          <a:xfrm flipH="1">
            <a:off x="3463807" y="1907087"/>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Yes</a:t>
            </a:r>
          </a:p>
        </p:txBody>
      </p:sp>
      <p:cxnSp>
        <p:nvCxnSpPr>
          <p:cNvPr id="108" name="Straight Arrow Connector 107">
            <a:extLst>
              <a:ext uri="{FF2B5EF4-FFF2-40B4-BE49-F238E27FC236}">
                <a16:creationId xmlns:a16="http://schemas.microsoft.com/office/drawing/2014/main" id="{90D21E4E-9ED3-4A5E-BDA6-0EA9582FD010}"/>
              </a:ext>
            </a:extLst>
          </p:cNvPr>
          <p:cNvCxnSpPr>
            <a:cxnSpLocks/>
          </p:cNvCxnSpPr>
          <p:nvPr/>
        </p:nvCxnSpPr>
        <p:spPr>
          <a:xfrm>
            <a:off x="2242866" y="2427719"/>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C709A498-B573-4712-A7BE-3C7BE52C9A5C}"/>
              </a:ext>
            </a:extLst>
          </p:cNvPr>
          <p:cNvSpPr txBox="1"/>
          <p:nvPr/>
        </p:nvSpPr>
        <p:spPr>
          <a:xfrm flipH="1">
            <a:off x="2074948" y="2457666"/>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No</a:t>
            </a:r>
          </a:p>
        </p:txBody>
      </p:sp>
      <p:cxnSp>
        <p:nvCxnSpPr>
          <p:cNvPr id="113" name="Straight Arrow Connector 112">
            <a:extLst>
              <a:ext uri="{FF2B5EF4-FFF2-40B4-BE49-F238E27FC236}">
                <a16:creationId xmlns:a16="http://schemas.microsoft.com/office/drawing/2014/main" id="{48D79B17-8F05-4FD6-817C-BFAC2029E5E1}"/>
              </a:ext>
            </a:extLst>
          </p:cNvPr>
          <p:cNvCxnSpPr>
            <a:cxnSpLocks/>
          </p:cNvCxnSpPr>
          <p:nvPr/>
        </p:nvCxnSpPr>
        <p:spPr>
          <a:xfrm>
            <a:off x="6278281" y="1386315"/>
            <a:ext cx="0" cy="214748"/>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7367F9A-EB8E-46C2-9B42-C69CD1AD367F}"/>
              </a:ext>
            </a:extLst>
          </p:cNvPr>
          <p:cNvCxnSpPr>
            <a:cxnSpLocks/>
          </p:cNvCxnSpPr>
          <p:nvPr/>
        </p:nvCxnSpPr>
        <p:spPr>
          <a:xfrm>
            <a:off x="6278281" y="2014809"/>
            <a:ext cx="0" cy="18387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0A96AD8-4B31-4396-BE86-16E69FA1ABA7}"/>
              </a:ext>
            </a:extLst>
          </p:cNvPr>
          <p:cNvCxnSpPr>
            <a:cxnSpLocks/>
          </p:cNvCxnSpPr>
          <p:nvPr/>
        </p:nvCxnSpPr>
        <p:spPr>
          <a:xfrm>
            <a:off x="5211481" y="2918735"/>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95FD8EE-3E4B-4709-B654-60126E70303E}"/>
              </a:ext>
            </a:extLst>
          </p:cNvPr>
          <p:cNvCxnSpPr>
            <a:cxnSpLocks/>
          </p:cNvCxnSpPr>
          <p:nvPr/>
        </p:nvCxnSpPr>
        <p:spPr>
          <a:xfrm>
            <a:off x="4103887" y="3558793"/>
            <a:ext cx="1" cy="19666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F7B0D32E-0491-4B57-A0BA-57D670C1BE3D}"/>
              </a:ext>
            </a:extLst>
          </p:cNvPr>
          <p:cNvCxnSpPr>
            <a:cxnSpLocks/>
          </p:cNvCxnSpPr>
          <p:nvPr/>
        </p:nvCxnSpPr>
        <p:spPr>
          <a:xfrm>
            <a:off x="7210605" y="2902903"/>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19D46D2-007E-401A-BB0A-BC22BC78984A}"/>
              </a:ext>
            </a:extLst>
          </p:cNvPr>
          <p:cNvCxnSpPr>
            <a:cxnSpLocks/>
          </p:cNvCxnSpPr>
          <p:nvPr/>
        </p:nvCxnSpPr>
        <p:spPr>
          <a:xfrm>
            <a:off x="6015395"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93C663C9-F4B0-4F1B-8C4B-5F4A62A331C4}"/>
              </a:ext>
            </a:extLst>
          </p:cNvPr>
          <p:cNvSpPr txBox="1"/>
          <p:nvPr/>
        </p:nvSpPr>
        <p:spPr>
          <a:xfrm>
            <a:off x="5427403" y="3926847"/>
            <a:ext cx="590930"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API mới</a:t>
            </a:r>
          </a:p>
        </p:txBody>
      </p:sp>
      <p:cxnSp>
        <p:nvCxnSpPr>
          <p:cNvPr id="127" name="Straight Arrow Connector 126">
            <a:extLst>
              <a:ext uri="{FF2B5EF4-FFF2-40B4-BE49-F238E27FC236}">
                <a16:creationId xmlns:a16="http://schemas.microsoft.com/office/drawing/2014/main" id="{89C9E5E6-C024-41DE-BB8C-71204A4F291D}"/>
              </a:ext>
            </a:extLst>
          </p:cNvPr>
          <p:cNvCxnSpPr>
            <a:cxnSpLocks/>
          </p:cNvCxnSpPr>
          <p:nvPr/>
        </p:nvCxnSpPr>
        <p:spPr>
          <a:xfrm>
            <a:off x="6702749"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2A469221-EA8D-4A6B-8222-C3296A82858A}"/>
              </a:ext>
            </a:extLst>
          </p:cNvPr>
          <p:cNvSpPr txBox="1"/>
          <p:nvPr/>
        </p:nvSpPr>
        <p:spPr>
          <a:xfrm>
            <a:off x="6134622" y="3926847"/>
            <a:ext cx="754101"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Bản đồ mới</a:t>
            </a:r>
          </a:p>
        </p:txBody>
      </p:sp>
      <p:sp>
        <p:nvSpPr>
          <p:cNvPr id="129" name="TextBox 128">
            <a:extLst>
              <a:ext uri="{FF2B5EF4-FFF2-40B4-BE49-F238E27FC236}">
                <a16:creationId xmlns:a16="http://schemas.microsoft.com/office/drawing/2014/main" id="{CACDEF14-040E-438B-A196-B4C826197EBF}"/>
              </a:ext>
            </a:extLst>
          </p:cNvPr>
          <p:cNvSpPr txBox="1"/>
          <p:nvPr/>
        </p:nvSpPr>
        <p:spPr>
          <a:xfrm>
            <a:off x="7005459" y="3926847"/>
            <a:ext cx="998901"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Bảng dữ liệu mới</a:t>
            </a:r>
          </a:p>
        </p:txBody>
      </p:sp>
      <p:cxnSp>
        <p:nvCxnSpPr>
          <p:cNvPr id="130" name="Straight Arrow Connector 129">
            <a:extLst>
              <a:ext uri="{FF2B5EF4-FFF2-40B4-BE49-F238E27FC236}">
                <a16:creationId xmlns:a16="http://schemas.microsoft.com/office/drawing/2014/main" id="{7CF4D0CA-FB28-4E3C-A9C0-6ED9DD732C88}"/>
              </a:ext>
            </a:extLst>
          </p:cNvPr>
          <p:cNvCxnSpPr>
            <a:cxnSpLocks/>
          </p:cNvCxnSpPr>
          <p:nvPr/>
        </p:nvCxnSpPr>
        <p:spPr>
          <a:xfrm>
            <a:off x="7637893"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25377E35-CBC6-4E90-808E-0304C91C9497}"/>
              </a:ext>
            </a:extLst>
          </p:cNvPr>
          <p:cNvCxnSpPr>
            <a:cxnSpLocks/>
          </p:cNvCxnSpPr>
          <p:nvPr/>
        </p:nvCxnSpPr>
        <p:spPr>
          <a:xfrm>
            <a:off x="8340626"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7332C47-3489-4303-9A70-D834F9AE40C2}"/>
              </a:ext>
            </a:extLst>
          </p:cNvPr>
          <p:cNvSpPr txBox="1"/>
          <p:nvPr/>
        </p:nvSpPr>
        <p:spPr>
          <a:xfrm>
            <a:off x="8103299" y="3914527"/>
            <a:ext cx="754099"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Đồ thị mới</a:t>
            </a:r>
          </a:p>
        </p:txBody>
      </p:sp>
      <p:cxnSp>
        <p:nvCxnSpPr>
          <p:cNvPr id="133" name="Straight Arrow Connector 132">
            <a:extLst>
              <a:ext uri="{FF2B5EF4-FFF2-40B4-BE49-F238E27FC236}">
                <a16:creationId xmlns:a16="http://schemas.microsoft.com/office/drawing/2014/main" id="{9D04F06A-6BBE-4EEC-AB23-E7920AFD01AF}"/>
              </a:ext>
            </a:extLst>
          </p:cNvPr>
          <p:cNvCxnSpPr>
            <a:cxnSpLocks/>
          </p:cNvCxnSpPr>
          <p:nvPr/>
        </p:nvCxnSpPr>
        <p:spPr>
          <a:xfrm>
            <a:off x="7650421" y="4270315"/>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EF733479-0036-42F4-8115-AF7EC4AEE0C1}"/>
              </a:ext>
            </a:extLst>
          </p:cNvPr>
          <p:cNvSpPr txBox="1"/>
          <p:nvPr/>
        </p:nvSpPr>
        <p:spPr>
          <a:xfrm>
            <a:off x="6325137" y="4563478"/>
            <a:ext cx="1122477"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vi-VN"/>
              <a:t>Chính sách chia sẻ</a:t>
            </a:r>
          </a:p>
        </p:txBody>
      </p:sp>
      <p:cxnSp>
        <p:nvCxnSpPr>
          <p:cNvPr id="135" name="Straight Arrow Connector 134">
            <a:extLst>
              <a:ext uri="{FF2B5EF4-FFF2-40B4-BE49-F238E27FC236}">
                <a16:creationId xmlns:a16="http://schemas.microsoft.com/office/drawing/2014/main" id="{6968093F-365B-47DF-9766-C2F6DE95C1C2}"/>
              </a:ext>
            </a:extLst>
          </p:cNvPr>
          <p:cNvCxnSpPr>
            <a:cxnSpLocks/>
          </p:cNvCxnSpPr>
          <p:nvPr/>
        </p:nvCxnSpPr>
        <p:spPr>
          <a:xfrm>
            <a:off x="8550437" y="4270315"/>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1DDF6AD9-B0F6-4C7C-A970-D96270A89179}"/>
              </a:ext>
            </a:extLst>
          </p:cNvPr>
          <p:cNvSpPr txBox="1"/>
          <p:nvPr/>
        </p:nvSpPr>
        <p:spPr>
          <a:xfrm>
            <a:off x="7498456" y="4563478"/>
            <a:ext cx="1381678"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dirty="0">
                <a:latin typeface="Arial" panose="020B0604020202020204" pitchFamily="34" charset="0"/>
                <a:cs typeface="Arial" panose="020B0604020202020204" pitchFamily="34" charset="0"/>
              </a:rPr>
              <a:t>Chính </a:t>
            </a:r>
            <a:r>
              <a:rPr lang="en-US" dirty="0" err="1">
                <a:latin typeface="Arial" panose="020B0604020202020204" pitchFamily="34" charset="0"/>
                <a:cs typeface="Arial" panose="020B0604020202020204" pitchFamily="34" charset="0"/>
              </a:rPr>
              <a:t>sách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t>
            </a:r>
            <a:endParaRPr lang="vi-VN" dirty="0">
              <a:latin typeface="Arial" panose="020B0604020202020204" pitchFamily="34" charset="0"/>
              <a:cs typeface="Arial" panose="020B0604020202020204" pitchFamily="34" charset="0"/>
            </a:endParaRPr>
          </a:p>
        </p:txBody>
      </p:sp>
      <p:sp>
        <p:nvSpPr>
          <p:cNvPr id="137" name="Circle: Hollow 136">
            <a:extLst>
              <a:ext uri="{FF2B5EF4-FFF2-40B4-BE49-F238E27FC236}">
                <a16:creationId xmlns:a16="http://schemas.microsoft.com/office/drawing/2014/main" id="{63F4CA7F-41C1-46D5-AD23-CC68176D2651}"/>
              </a:ext>
            </a:extLst>
          </p:cNvPr>
          <p:cNvSpPr/>
          <p:nvPr/>
        </p:nvSpPr>
        <p:spPr>
          <a:xfrm>
            <a:off x="3987825" y="3819558"/>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138" name="TextBox 137">
            <a:extLst>
              <a:ext uri="{FF2B5EF4-FFF2-40B4-BE49-F238E27FC236}">
                <a16:creationId xmlns:a16="http://schemas.microsoft.com/office/drawing/2014/main" id="{0DF608B8-93F3-49E6-91CC-22B56B4D57E0}"/>
              </a:ext>
            </a:extLst>
          </p:cNvPr>
          <p:cNvSpPr txBox="1"/>
          <p:nvPr/>
        </p:nvSpPr>
        <p:spPr>
          <a:xfrm>
            <a:off x="4248343" y="3785462"/>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140" name="Straight Arrow Connector 139">
            <a:extLst>
              <a:ext uri="{FF2B5EF4-FFF2-40B4-BE49-F238E27FC236}">
                <a16:creationId xmlns:a16="http://schemas.microsoft.com/office/drawing/2014/main" id="{E418F011-F8C9-4F5F-ADAD-84617B63566E}"/>
              </a:ext>
            </a:extLst>
          </p:cNvPr>
          <p:cNvCxnSpPr>
            <a:cxnSpLocks/>
          </p:cNvCxnSpPr>
          <p:nvPr/>
        </p:nvCxnSpPr>
        <p:spPr>
          <a:xfrm>
            <a:off x="7108017" y="4908402"/>
            <a:ext cx="3986" cy="17246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D99F5F8B-EEB1-4800-BD6B-63D3B2149127}"/>
              </a:ext>
            </a:extLst>
          </p:cNvPr>
          <p:cNvSpPr txBox="1"/>
          <p:nvPr/>
        </p:nvSpPr>
        <p:spPr>
          <a:xfrm>
            <a:off x="5362206" y="5153341"/>
            <a:ext cx="3560259" cy="215444"/>
          </a:xfrm>
          <a:prstGeom prst="rect">
            <a:avLst/>
          </a:prstGeom>
          <a:solidFill>
            <a:schemeClr val="accent6">
              <a:lumMod val="40000"/>
              <a:lumOff val="60000"/>
            </a:schemeClr>
          </a:solidFill>
          <a:ln w="1905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t>Kiểm tra, thẩm định, phê duyệt 2 cấp</a:t>
            </a:r>
            <a:endParaRPr lang="vi-VN" sz="800">
              <a:solidFill>
                <a:schemeClr val="accent5">
                  <a:lumMod val="50000"/>
                </a:schemeClr>
              </a:solidFill>
            </a:endParaRPr>
          </a:p>
        </p:txBody>
      </p:sp>
      <p:sp>
        <p:nvSpPr>
          <p:cNvPr id="142" name="Diamond 141">
            <a:extLst>
              <a:ext uri="{FF2B5EF4-FFF2-40B4-BE49-F238E27FC236}">
                <a16:creationId xmlns:a16="http://schemas.microsoft.com/office/drawing/2014/main" id="{56070C11-C9EA-41C9-ACCA-1DA484C6F08E}"/>
              </a:ext>
            </a:extLst>
          </p:cNvPr>
          <p:cNvSpPr/>
          <p:nvPr/>
        </p:nvSpPr>
        <p:spPr>
          <a:xfrm>
            <a:off x="5482904" y="5596272"/>
            <a:ext cx="3295255" cy="500015"/>
          </a:xfrm>
          <a:prstGeom prst="diamond">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Đáp ứng yêu cầu kiểm tra, thẩm định?</a:t>
            </a:r>
          </a:p>
        </p:txBody>
      </p:sp>
      <p:sp>
        <p:nvSpPr>
          <p:cNvPr id="143" name="TextBox 142">
            <a:extLst>
              <a:ext uri="{FF2B5EF4-FFF2-40B4-BE49-F238E27FC236}">
                <a16:creationId xmlns:a16="http://schemas.microsoft.com/office/drawing/2014/main" id="{5CB89B70-44D1-4E94-BC37-92B129F5F532}"/>
              </a:ext>
            </a:extLst>
          </p:cNvPr>
          <p:cNvSpPr txBox="1"/>
          <p:nvPr/>
        </p:nvSpPr>
        <p:spPr>
          <a:xfrm flipH="1">
            <a:off x="7101326" y="6106448"/>
            <a:ext cx="754104"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Đáp ứng</a:t>
            </a:r>
          </a:p>
        </p:txBody>
      </p:sp>
      <p:cxnSp>
        <p:nvCxnSpPr>
          <p:cNvPr id="144" name="Straight Arrow Connector 143">
            <a:extLst>
              <a:ext uri="{FF2B5EF4-FFF2-40B4-BE49-F238E27FC236}">
                <a16:creationId xmlns:a16="http://schemas.microsoft.com/office/drawing/2014/main" id="{0133891A-A102-4054-8C1E-7287C5B5A51B}"/>
              </a:ext>
            </a:extLst>
          </p:cNvPr>
          <p:cNvCxnSpPr>
            <a:cxnSpLocks/>
          </p:cNvCxnSpPr>
          <p:nvPr/>
        </p:nvCxnSpPr>
        <p:spPr>
          <a:xfrm flipV="1">
            <a:off x="8857398" y="6439895"/>
            <a:ext cx="1920669" cy="34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6BD3B71-2FA7-49EC-B5D0-20211AA2ED4E}"/>
              </a:ext>
            </a:extLst>
          </p:cNvPr>
          <p:cNvSpPr txBox="1"/>
          <p:nvPr/>
        </p:nvSpPr>
        <p:spPr>
          <a:xfrm>
            <a:off x="5494707" y="6359787"/>
            <a:ext cx="3295255" cy="215444"/>
          </a:xfrm>
          <a:prstGeom prst="rect">
            <a:avLst/>
          </a:prstGeom>
          <a:solidFill>
            <a:schemeClr val="accent6">
              <a:lumMod val="40000"/>
              <a:lumOff val="60000"/>
            </a:schemeClr>
          </a:solidFill>
          <a:ln w="1270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Chính thức công bố và vận hành trên GeoGate, GeoSpace</a:t>
            </a:r>
          </a:p>
        </p:txBody>
      </p:sp>
      <p:cxnSp>
        <p:nvCxnSpPr>
          <p:cNvPr id="146" name="Straight Arrow Connector 145">
            <a:extLst>
              <a:ext uri="{FF2B5EF4-FFF2-40B4-BE49-F238E27FC236}">
                <a16:creationId xmlns:a16="http://schemas.microsoft.com/office/drawing/2014/main" id="{3A4CC58B-9770-4C6E-A46D-733D6522AD7B}"/>
              </a:ext>
            </a:extLst>
          </p:cNvPr>
          <p:cNvCxnSpPr>
            <a:cxnSpLocks/>
          </p:cNvCxnSpPr>
          <p:nvPr/>
        </p:nvCxnSpPr>
        <p:spPr>
          <a:xfrm>
            <a:off x="7124951" y="5399474"/>
            <a:ext cx="3986" cy="17246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B72F34D-473D-4011-80A9-352271F6F7F3}"/>
              </a:ext>
            </a:extLst>
          </p:cNvPr>
          <p:cNvCxnSpPr>
            <a:cxnSpLocks/>
          </p:cNvCxnSpPr>
          <p:nvPr/>
        </p:nvCxnSpPr>
        <p:spPr>
          <a:xfrm>
            <a:off x="7142335" y="6146885"/>
            <a:ext cx="3986" cy="17246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9" name="Circle: Hollow 148">
            <a:extLst>
              <a:ext uri="{FF2B5EF4-FFF2-40B4-BE49-F238E27FC236}">
                <a16:creationId xmlns:a16="http://schemas.microsoft.com/office/drawing/2014/main" id="{D6C9AB91-0380-46F3-9975-8B518AC8D863}"/>
              </a:ext>
            </a:extLst>
          </p:cNvPr>
          <p:cNvSpPr/>
          <p:nvPr/>
        </p:nvSpPr>
        <p:spPr>
          <a:xfrm>
            <a:off x="10868236" y="6368218"/>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150" name="TextBox 149">
            <a:extLst>
              <a:ext uri="{FF2B5EF4-FFF2-40B4-BE49-F238E27FC236}">
                <a16:creationId xmlns:a16="http://schemas.microsoft.com/office/drawing/2014/main" id="{959B9AA4-2140-4F46-B679-67E5FA2FB696}"/>
              </a:ext>
            </a:extLst>
          </p:cNvPr>
          <p:cNvSpPr txBox="1"/>
          <p:nvPr/>
        </p:nvSpPr>
        <p:spPr>
          <a:xfrm>
            <a:off x="11128754" y="6334122"/>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152" name="Straight Arrow Connector 151">
            <a:extLst>
              <a:ext uri="{FF2B5EF4-FFF2-40B4-BE49-F238E27FC236}">
                <a16:creationId xmlns:a16="http://schemas.microsoft.com/office/drawing/2014/main" id="{0DBF61A0-4966-4531-811A-25A8D783582E}"/>
              </a:ext>
            </a:extLst>
          </p:cNvPr>
          <p:cNvCxnSpPr>
            <a:cxnSpLocks/>
          </p:cNvCxnSpPr>
          <p:nvPr/>
        </p:nvCxnSpPr>
        <p:spPr>
          <a:xfrm>
            <a:off x="6274295" y="2457666"/>
            <a:ext cx="0" cy="18387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F0935AAD-CA07-475B-A784-01C31349986F}"/>
              </a:ext>
            </a:extLst>
          </p:cNvPr>
          <p:cNvSpPr/>
          <p:nvPr/>
        </p:nvSpPr>
        <p:spPr>
          <a:xfrm>
            <a:off x="8344849" y="1592961"/>
            <a:ext cx="643695"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Resources</a:t>
            </a:r>
            <a:endParaRPr lang="vi-VN" sz="800"/>
          </a:p>
        </p:txBody>
      </p:sp>
      <p:sp>
        <p:nvSpPr>
          <p:cNvPr id="154" name="Rectangle 153">
            <a:extLst>
              <a:ext uri="{FF2B5EF4-FFF2-40B4-BE49-F238E27FC236}">
                <a16:creationId xmlns:a16="http://schemas.microsoft.com/office/drawing/2014/main" id="{489AA729-EBBA-453B-8D88-81F56B49C3AC}"/>
              </a:ext>
            </a:extLst>
          </p:cNvPr>
          <p:cNvSpPr/>
          <p:nvPr/>
        </p:nvSpPr>
        <p:spPr>
          <a:xfrm>
            <a:off x="9063671" y="1586411"/>
            <a:ext cx="643704"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API</a:t>
            </a:r>
            <a:endParaRPr lang="vi-VN" sz="800"/>
          </a:p>
        </p:txBody>
      </p:sp>
      <p:sp>
        <p:nvSpPr>
          <p:cNvPr id="155" name="Rectangle 154">
            <a:extLst>
              <a:ext uri="{FF2B5EF4-FFF2-40B4-BE49-F238E27FC236}">
                <a16:creationId xmlns:a16="http://schemas.microsoft.com/office/drawing/2014/main" id="{A1FC35BF-5568-4575-A51B-668011277943}"/>
              </a:ext>
            </a:extLst>
          </p:cNvPr>
          <p:cNvSpPr/>
          <p:nvPr/>
        </p:nvSpPr>
        <p:spPr>
          <a:xfrm>
            <a:off x="9988093" y="1938685"/>
            <a:ext cx="643704"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Account</a:t>
            </a:r>
            <a:endParaRPr lang="vi-VN" sz="800"/>
          </a:p>
        </p:txBody>
      </p:sp>
      <p:sp>
        <p:nvSpPr>
          <p:cNvPr id="156" name="Rectangle 155">
            <a:extLst>
              <a:ext uri="{FF2B5EF4-FFF2-40B4-BE49-F238E27FC236}">
                <a16:creationId xmlns:a16="http://schemas.microsoft.com/office/drawing/2014/main" id="{3D2635DB-0C81-4E79-9F31-31D53B77EA35}"/>
              </a:ext>
            </a:extLst>
          </p:cNvPr>
          <p:cNvSpPr/>
          <p:nvPr/>
        </p:nvSpPr>
        <p:spPr>
          <a:xfrm>
            <a:off x="9157932" y="1938686"/>
            <a:ext cx="735897"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Consumers</a:t>
            </a:r>
            <a:endParaRPr lang="vi-VN" sz="800"/>
          </a:p>
        </p:txBody>
      </p:sp>
      <p:sp>
        <p:nvSpPr>
          <p:cNvPr id="157" name="Rectangle 156">
            <a:extLst>
              <a:ext uri="{FF2B5EF4-FFF2-40B4-BE49-F238E27FC236}">
                <a16:creationId xmlns:a16="http://schemas.microsoft.com/office/drawing/2014/main" id="{9EB30A45-D230-4311-82CB-B3BF4FB62FF8}"/>
              </a:ext>
            </a:extLst>
          </p:cNvPr>
          <p:cNvSpPr/>
          <p:nvPr/>
        </p:nvSpPr>
        <p:spPr>
          <a:xfrm>
            <a:off x="10699638" y="1937972"/>
            <a:ext cx="617439"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Producers</a:t>
            </a:r>
            <a:endParaRPr lang="vi-VN" sz="800"/>
          </a:p>
        </p:txBody>
      </p:sp>
      <p:sp>
        <p:nvSpPr>
          <p:cNvPr id="158" name="Rectangle 157">
            <a:extLst>
              <a:ext uri="{FF2B5EF4-FFF2-40B4-BE49-F238E27FC236}">
                <a16:creationId xmlns:a16="http://schemas.microsoft.com/office/drawing/2014/main" id="{3BB50A7B-B568-43B2-87D7-AA1A76912B53}"/>
              </a:ext>
            </a:extLst>
          </p:cNvPr>
          <p:cNvSpPr/>
          <p:nvPr/>
        </p:nvSpPr>
        <p:spPr>
          <a:xfrm>
            <a:off x="9799436" y="1586410"/>
            <a:ext cx="718178"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Map</a:t>
            </a:r>
            <a:endParaRPr lang="vi-VN" sz="800"/>
          </a:p>
        </p:txBody>
      </p:sp>
      <p:sp>
        <p:nvSpPr>
          <p:cNvPr id="159" name="Rectangle 158">
            <a:extLst>
              <a:ext uri="{FF2B5EF4-FFF2-40B4-BE49-F238E27FC236}">
                <a16:creationId xmlns:a16="http://schemas.microsoft.com/office/drawing/2014/main" id="{123931D8-D14C-4ED1-912F-AEE34DB399F8}"/>
              </a:ext>
            </a:extLst>
          </p:cNvPr>
          <p:cNvSpPr/>
          <p:nvPr/>
        </p:nvSpPr>
        <p:spPr>
          <a:xfrm>
            <a:off x="10598899" y="1584436"/>
            <a:ext cx="718178"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Table</a:t>
            </a:r>
            <a:endParaRPr lang="vi-VN" sz="800"/>
          </a:p>
        </p:txBody>
      </p:sp>
      <p:sp>
        <p:nvSpPr>
          <p:cNvPr id="160" name="Rectangle 159">
            <a:extLst>
              <a:ext uri="{FF2B5EF4-FFF2-40B4-BE49-F238E27FC236}">
                <a16:creationId xmlns:a16="http://schemas.microsoft.com/office/drawing/2014/main" id="{534874A4-48B9-4B03-BCFB-4A469C8357FF}"/>
              </a:ext>
            </a:extLst>
          </p:cNvPr>
          <p:cNvSpPr/>
          <p:nvPr/>
        </p:nvSpPr>
        <p:spPr>
          <a:xfrm>
            <a:off x="8344849" y="1938687"/>
            <a:ext cx="718819"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Graph</a:t>
            </a:r>
            <a:endParaRPr lang="vi-VN" sz="800"/>
          </a:p>
        </p:txBody>
      </p:sp>
      <p:sp>
        <p:nvSpPr>
          <p:cNvPr id="59" name="Rectangle 58">
            <a:extLst>
              <a:ext uri="{FF2B5EF4-FFF2-40B4-BE49-F238E27FC236}">
                <a16:creationId xmlns:a16="http://schemas.microsoft.com/office/drawing/2014/main" id="{DD84BF27-0484-4EE8-8C43-3B7F0FC9E7A8}"/>
              </a:ext>
            </a:extLst>
          </p:cNvPr>
          <p:cNvSpPr/>
          <p:nvPr/>
        </p:nvSpPr>
        <p:spPr>
          <a:xfrm>
            <a:off x="8048291" y="1437065"/>
            <a:ext cx="3453698" cy="88343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1" name="Straight Connector 60">
            <a:extLst>
              <a:ext uri="{FF2B5EF4-FFF2-40B4-BE49-F238E27FC236}">
                <a16:creationId xmlns:a16="http://schemas.microsoft.com/office/drawing/2014/main" id="{885B63D1-5AF9-4724-9552-420328E166F7}"/>
              </a:ext>
            </a:extLst>
          </p:cNvPr>
          <p:cNvCxnSpPr>
            <a:cxnSpLocks/>
          </p:cNvCxnSpPr>
          <p:nvPr/>
        </p:nvCxnSpPr>
        <p:spPr>
          <a:xfrm flipV="1">
            <a:off x="7616155" y="1773686"/>
            <a:ext cx="368132" cy="791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460F197E-87A3-48E4-8D25-B3EFB155EFBD}"/>
              </a:ext>
            </a:extLst>
          </p:cNvPr>
          <p:cNvCxnSpPr>
            <a:cxnSpLocks/>
          </p:cNvCxnSpPr>
          <p:nvPr/>
        </p:nvCxnSpPr>
        <p:spPr>
          <a:xfrm>
            <a:off x="8878140" y="5840157"/>
            <a:ext cx="2585970" cy="612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9DAC688C-2338-44F5-8F76-50F21B4B99E2}"/>
              </a:ext>
            </a:extLst>
          </p:cNvPr>
          <p:cNvSpPr txBox="1"/>
          <p:nvPr/>
        </p:nvSpPr>
        <p:spPr>
          <a:xfrm flipH="1">
            <a:off x="9069178" y="5613386"/>
            <a:ext cx="914692"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Không đáp ứng</a:t>
            </a:r>
          </a:p>
        </p:txBody>
      </p:sp>
      <p:cxnSp>
        <p:nvCxnSpPr>
          <p:cNvPr id="163" name="Straight Arrow Connector 162">
            <a:extLst>
              <a:ext uri="{FF2B5EF4-FFF2-40B4-BE49-F238E27FC236}">
                <a16:creationId xmlns:a16="http://schemas.microsoft.com/office/drawing/2014/main" id="{17437C25-5C8C-4A9D-AFE1-66A8D996A71E}"/>
              </a:ext>
            </a:extLst>
          </p:cNvPr>
          <p:cNvCxnSpPr>
            <a:cxnSpLocks/>
          </p:cNvCxnSpPr>
          <p:nvPr/>
        </p:nvCxnSpPr>
        <p:spPr>
          <a:xfrm flipH="1" flipV="1">
            <a:off x="11434098" y="3376919"/>
            <a:ext cx="30012" cy="2451911"/>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39BBD66C-07EE-4E57-A597-738CF2593E51}"/>
              </a:ext>
            </a:extLst>
          </p:cNvPr>
          <p:cNvCxnSpPr>
            <a:cxnSpLocks/>
          </p:cNvCxnSpPr>
          <p:nvPr/>
        </p:nvCxnSpPr>
        <p:spPr>
          <a:xfrm flipH="1">
            <a:off x="8550437" y="3369887"/>
            <a:ext cx="2883662" cy="7031"/>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EED63048-BA06-45A2-8142-F514759C593F}"/>
              </a:ext>
            </a:extLst>
          </p:cNvPr>
          <p:cNvSpPr txBox="1"/>
          <p:nvPr/>
        </p:nvSpPr>
        <p:spPr>
          <a:xfrm flipH="1">
            <a:off x="9001367" y="3124928"/>
            <a:ext cx="1065497"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Yêu cầu chỉnh sửa</a:t>
            </a:r>
          </a:p>
        </p:txBody>
      </p:sp>
      <p:sp>
        <p:nvSpPr>
          <p:cNvPr id="170" name="TextBox 169">
            <a:extLst>
              <a:ext uri="{FF2B5EF4-FFF2-40B4-BE49-F238E27FC236}">
                <a16:creationId xmlns:a16="http://schemas.microsoft.com/office/drawing/2014/main" id="{92D4AA52-6079-45F5-B50D-C29AFC9011FB}"/>
              </a:ext>
            </a:extLst>
          </p:cNvPr>
          <p:cNvSpPr txBox="1"/>
          <p:nvPr/>
        </p:nvSpPr>
        <p:spPr>
          <a:xfrm>
            <a:off x="1553252" y="4854050"/>
            <a:ext cx="425025"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endParaRPr lang="vi-VN"/>
          </a:p>
        </p:txBody>
      </p:sp>
      <p:sp>
        <p:nvSpPr>
          <p:cNvPr id="171" name="TextBox 170">
            <a:extLst>
              <a:ext uri="{FF2B5EF4-FFF2-40B4-BE49-F238E27FC236}">
                <a16:creationId xmlns:a16="http://schemas.microsoft.com/office/drawing/2014/main" id="{FF076D81-C349-43F7-93A3-9031915FDA4A}"/>
              </a:ext>
            </a:extLst>
          </p:cNvPr>
          <p:cNvSpPr txBox="1"/>
          <p:nvPr/>
        </p:nvSpPr>
        <p:spPr>
          <a:xfrm>
            <a:off x="1553251" y="5253250"/>
            <a:ext cx="425025"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endParaRPr lang="vi-VN" sz="800">
              <a:solidFill>
                <a:schemeClr val="accent5">
                  <a:lumMod val="50000"/>
                </a:schemeClr>
              </a:solidFill>
            </a:endParaRPr>
          </a:p>
        </p:txBody>
      </p:sp>
      <p:sp>
        <p:nvSpPr>
          <p:cNvPr id="172" name="TextBox 171">
            <a:extLst>
              <a:ext uri="{FF2B5EF4-FFF2-40B4-BE49-F238E27FC236}">
                <a16:creationId xmlns:a16="http://schemas.microsoft.com/office/drawing/2014/main" id="{717E8E89-CF4D-47FA-94AD-6513BF06EA6C}"/>
              </a:ext>
            </a:extLst>
          </p:cNvPr>
          <p:cNvSpPr txBox="1"/>
          <p:nvPr/>
        </p:nvSpPr>
        <p:spPr>
          <a:xfrm flipH="1">
            <a:off x="1978277" y="4876326"/>
            <a:ext cx="1982564"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Thực hiện tại GeoGate – Khách hàng</a:t>
            </a:r>
          </a:p>
        </p:txBody>
      </p:sp>
      <p:sp>
        <p:nvSpPr>
          <p:cNvPr id="173" name="TextBox 172">
            <a:extLst>
              <a:ext uri="{FF2B5EF4-FFF2-40B4-BE49-F238E27FC236}">
                <a16:creationId xmlns:a16="http://schemas.microsoft.com/office/drawing/2014/main" id="{1B553974-63BB-4371-83A3-2E3C88DB8DE2}"/>
              </a:ext>
            </a:extLst>
          </p:cNvPr>
          <p:cNvSpPr txBox="1"/>
          <p:nvPr/>
        </p:nvSpPr>
        <p:spPr>
          <a:xfrm flipH="1">
            <a:off x="1970530" y="5183648"/>
            <a:ext cx="2009548" cy="215444"/>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a:t>
            </a:r>
            <a:r>
              <a:rPr lang="vi-VN" sz="800" dirty="0" err="1">
                <a:effectLst>
                  <a:outerShdw blurRad="38100" dist="38100" dir="2700000" algn="tl">
                    <a:srgbClr val="000000">
                      <a:alpha val="43137"/>
                    </a:srgbClr>
                  </a:outerShdw>
                </a:effectLst>
              </a:rPr>
              <a:t>Khách</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hàng</a:t>
            </a:r>
            <a:endParaRPr lang="vi-VN" sz="800" dirty="0">
              <a:effectLst>
                <a:outerShdw blurRad="38100" dist="38100" dir="2700000" algn="tl">
                  <a:srgbClr val="000000">
                    <a:alpha val="43137"/>
                  </a:srgbClr>
                </a:outerShdw>
              </a:effectLst>
            </a:endParaRPr>
          </a:p>
        </p:txBody>
      </p:sp>
      <p:sp>
        <p:nvSpPr>
          <p:cNvPr id="174" name="TextBox 173">
            <a:extLst>
              <a:ext uri="{FF2B5EF4-FFF2-40B4-BE49-F238E27FC236}">
                <a16:creationId xmlns:a16="http://schemas.microsoft.com/office/drawing/2014/main" id="{CF2BE340-E730-4861-AE2D-4930BF14682D}"/>
              </a:ext>
            </a:extLst>
          </p:cNvPr>
          <p:cNvSpPr txBox="1"/>
          <p:nvPr/>
        </p:nvSpPr>
        <p:spPr>
          <a:xfrm>
            <a:off x="1553251" y="5619324"/>
            <a:ext cx="425025" cy="215444"/>
          </a:xfrm>
          <a:prstGeom prst="rect">
            <a:avLst/>
          </a:prstGeom>
          <a:solidFill>
            <a:schemeClr val="accent6">
              <a:lumMod val="60000"/>
              <a:lumOff val="40000"/>
            </a:schemeClr>
          </a:solidFill>
          <a:ln w="1270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endParaRPr lang="vi-VN" sz="800">
              <a:solidFill>
                <a:schemeClr val="accent5">
                  <a:lumMod val="50000"/>
                </a:schemeClr>
              </a:solidFill>
            </a:endParaRPr>
          </a:p>
        </p:txBody>
      </p:sp>
      <p:sp>
        <p:nvSpPr>
          <p:cNvPr id="175" name="TextBox 174">
            <a:extLst>
              <a:ext uri="{FF2B5EF4-FFF2-40B4-BE49-F238E27FC236}">
                <a16:creationId xmlns:a16="http://schemas.microsoft.com/office/drawing/2014/main" id="{33CB0CFC-FC6B-4FE0-B4FA-55DBF4CE0D99}"/>
              </a:ext>
            </a:extLst>
          </p:cNvPr>
          <p:cNvSpPr txBox="1"/>
          <p:nvPr/>
        </p:nvSpPr>
        <p:spPr>
          <a:xfrm flipH="1">
            <a:off x="1989175" y="5613386"/>
            <a:ext cx="2388092" cy="215444"/>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 CQ giám sát thực thi</a:t>
            </a:r>
            <a:endParaRPr lang="vi-VN" sz="800" dirty="0">
              <a:effectLst>
                <a:outerShdw blurRad="38100" dist="38100" dir="2700000" algn="tl">
                  <a:srgbClr val="000000">
                    <a:alpha val="43137"/>
                  </a:srgbClr>
                </a:outerShdw>
              </a:effectLst>
            </a:endParaRPr>
          </a:p>
        </p:txBody>
      </p:sp>
      <p:cxnSp>
        <p:nvCxnSpPr>
          <p:cNvPr id="183" name="Straight Arrow Connector 182">
            <a:extLst>
              <a:ext uri="{FF2B5EF4-FFF2-40B4-BE49-F238E27FC236}">
                <a16:creationId xmlns:a16="http://schemas.microsoft.com/office/drawing/2014/main" id="{D336B6B5-CEC0-4F0F-B865-0E8D5C35D7D7}"/>
              </a:ext>
            </a:extLst>
          </p:cNvPr>
          <p:cNvCxnSpPr>
            <a:cxnSpLocks/>
          </p:cNvCxnSpPr>
          <p:nvPr/>
        </p:nvCxnSpPr>
        <p:spPr>
          <a:xfrm>
            <a:off x="9904415" y="811759"/>
            <a:ext cx="0" cy="399229"/>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A0D9B302-9052-48FA-9F14-5D38DFA03E0D}"/>
              </a:ext>
            </a:extLst>
          </p:cNvPr>
          <p:cNvCxnSpPr>
            <a:cxnSpLocks/>
          </p:cNvCxnSpPr>
          <p:nvPr/>
        </p:nvCxnSpPr>
        <p:spPr>
          <a:xfrm flipH="1">
            <a:off x="7637893" y="1233603"/>
            <a:ext cx="2255936"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5D7D1076-72E6-49FC-BD2A-AC043D8CB9B8}"/>
              </a:ext>
            </a:extLst>
          </p:cNvPr>
          <p:cNvSpPr txBox="1"/>
          <p:nvPr/>
        </p:nvSpPr>
        <p:spPr>
          <a:xfrm>
            <a:off x="9027061" y="264563"/>
            <a:ext cx="1673856"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rPr>
              <a:t>Khoản 1</a:t>
            </a:r>
            <a:r>
              <a:rPr lang="en-US" sz="1000">
                <a:solidFill>
                  <a:srgbClr val="FF0000"/>
                </a:solidFill>
                <a:effectLst>
                  <a:outerShdw blurRad="38100" dist="38100" dir="2700000" algn="tl">
                    <a:srgbClr val="000000">
                      <a:alpha val="43137"/>
                    </a:srgbClr>
                  </a:outerShdw>
                </a:effectLst>
              </a:rPr>
              <a:t>,</a:t>
            </a:r>
            <a:r>
              <a:rPr lang="vi-VN" sz="1000">
                <a:solidFill>
                  <a:srgbClr val="FF0000"/>
                </a:solidFill>
                <a:effectLst>
                  <a:outerShdw blurRad="38100" dist="38100" dir="2700000" algn="tl">
                    <a:srgbClr val="000000">
                      <a:alpha val="43137"/>
                    </a:srgbClr>
                  </a:outerShdw>
                </a:effectLst>
              </a:rPr>
              <a:t> Điều </a:t>
            </a:r>
            <a:r>
              <a:rPr lang="en-US"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 Điều 22</a:t>
            </a:r>
            <a:endParaRPr lang="vi-VN" sz="1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E5465CF9-08D3-4C87-954E-686B827A0116}"/>
              </a:ext>
            </a:extLst>
          </p:cNvPr>
          <p:cNvSpPr txBox="1"/>
          <p:nvPr/>
        </p:nvSpPr>
        <p:spPr>
          <a:xfrm>
            <a:off x="2256259" y="944958"/>
            <a:ext cx="1067921" cy="246221"/>
          </a:xfrm>
          <a:prstGeom prst="rect">
            <a:avLst/>
          </a:prstGeom>
          <a:noFill/>
        </p:spPr>
        <p:txBody>
          <a:bodyPr wrap="none" rtlCol="0">
            <a:spAutoFit/>
          </a:bodyPr>
          <a:lstStyle/>
          <a:p>
            <a:pPr algn="ctr"/>
            <a:r>
              <a:rPr lang="en-US" sz="1000" err="1">
                <a:solidFill>
                  <a:srgbClr val="FF0000"/>
                </a:solidFill>
                <a:effectLst>
                  <a:outerShdw blurRad="38100" dist="38100" dir="2700000" algn="tl">
                    <a:srgbClr val="000000">
                      <a:alpha val="43137"/>
                    </a:srgbClr>
                  </a:outerShdw>
                </a:effectLst>
              </a:rPr>
              <a:t>Khoản</a:t>
            </a:r>
            <a:r>
              <a:rPr lang="en-US" sz="1000">
                <a:solidFill>
                  <a:srgbClr val="FF0000"/>
                </a:solidFill>
                <a:effectLst>
                  <a:outerShdw blurRad="38100" dist="38100" dir="2700000" algn="tl">
                    <a:srgbClr val="000000">
                      <a:alpha val="43137"/>
                    </a:srgbClr>
                  </a:outerShdw>
                </a:effectLst>
              </a:rPr>
              <a:t> 1 </a:t>
            </a:r>
            <a:r>
              <a:rPr lang="vi-VN" sz="1000" err="1">
                <a:solidFill>
                  <a:srgbClr val="FF0000"/>
                </a:solidFill>
                <a:effectLst>
                  <a:outerShdw blurRad="38100" dist="38100" dir="2700000" algn="tl">
                    <a:srgbClr val="000000">
                      <a:alpha val="43137"/>
                    </a:srgbClr>
                  </a:outerShdw>
                </a:effectLst>
              </a:rPr>
              <a:t>Điều</a:t>
            </a:r>
            <a:r>
              <a:rPr lang="vi-VN" sz="1000">
                <a:solidFill>
                  <a:srgbClr val="FF0000"/>
                </a:solidFill>
                <a:effectLst>
                  <a:outerShdw blurRad="38100" dist="38100" dir="2700000" algn="tl">
                    <a:srgbClr val="000000">
                      <a:alpha val="43137"/>
                    </a:srgbClr>
                  </a:outerShdw>
                </a:effectLst>
              </a:rPr>
              <a:t> </a:t>
            </a:r>
            <a:r>
              <a:rPr lang="en-US" sz="1000">
                <a:solidFill>
                  <a:srgbClr val="FF0000"/>
                </a:solidFill>
                <a:effectLst>
                  <a:outerShdw blurRad="38100" dist="38100" dir="2700000" algn="tl">
                    <a:srgbClr val="000000">
                      <a:alpha val="43137"/>
                    </a:srgbClr>
                  </a:outerShdw>
                </a:effectLst>
              </a:rPr>
              <a:t>21</a:t>
            </a:r>
            <a:endParaRPr lang="vi-VN" sz="1000" dirty="0">
              <a:solidFill>
                <a:srgbClr val="FF0000"/>
              </a:solidFill>
              <a:effectLst>
                <a:outerShdw blurRad="38100" dist="38100" dir="2700000" algn="tl">
                  <a:srgbClr val="000000">
                    <a:alpha val="43137"/>
                  </a:srgbClr>
                </a:outerShdw>
              </a:effectLst>
            </a:endParaRPr>
          </a:p>
        </p:txBody>
      </p:sp>
      <p:sp>
        <p:nvSpPr>
          <p:cNvPr id="104" name="TextBox 103">
            <a:extLst>
              <a:ext uri="{FF2B5EF4-FFF2-40B4-BE49-F238E27FC236}">
                <a16:creationId xmlns:a16="http://schemas.microsoft.com/office/drawing/2014/main" id="{0F791B1D-C51E-45A5-8CF9-735033AB4541}"/>
              </a:ext>
            </a:extLst>
          </p:cNvPr>
          <p:cNvSpPr txBox="1"/>
          <p:nvPr/>
        </p:nvSpPr>
        <p:spPr>
          <a:xfrm>
            <a:off x="5766144" y="1993060"/>
            <a:ext cx="2084225" cy="246221"/>
          </a:xfrm>
          <a:prstGeom prst="rect">
            <a:avLst/>
          </a:prstGeom>
          <a:noFill/>
        </p:spPr>
        <p:txBody>
          <a:bodyPr wrap="none" rtlCol="0">
            <a:spAutoFit/>
          </a:bodyPr>
          <a:lstStyle/>
          <a:p>
            <a:pPr algn="ctr"/>
            <a:r>
              <a:rPr lang="en-US" sz="100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a:t>
            </a:r>
            <a:r>
              <a:rPr lang="en-US"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vi-VN"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 </a:t>
            </a:r>
            <a:r>
              <a:rPr lang="en-US"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 khoản 1 điều 20</a:t>
            </a:r>
            <a:endParaRPr lang="vi-VN" sz="1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2BB5DDB2-2E2B-439C-A123-BD19D4B4862C}"/>
              </a:ext>
            </a:extLst>
          </p:cNvPr>
          <p:cNvSpPr txBox="1"/>
          <p:nvPr/>
        </p:nvSpPr>
        <p:spPr>
          <a:xfrm>
            <a:off x="6243292" y="2416962"/>
            <a:ext cx="1109599"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4 </a:t>
            </a:r>
            <a:r>
              <a:rPr lang="vi-VN"/>
              <a:t>điều </a:t>
            </a:r>
            <a:r>
              <a:rPr lang="en-US"/>
              <a:t>20</a:t>
            </a:r>
            <a:endParaRPr lang="vi-VN" dirty="0"/>
          </a:p>
        </p:txBody>
      </p:sp>
      <p:sp>
        <p:nvSpPr>
          <p:cNvPr id="110" name="TextBox 109">
            <a:extLst>
              <a:ext uri="{FF2B5EF4-FFF2-40B4-BE49-F238E27FC236}">
                <a16:creationId xmlns:a16="http://schemas.microsoft.com/office/drawing/2014/main" id="{DA94C881-06F8-4C61-8FC7-32847A214F1E}"/>
              </a:ext>
            </a:extLst>
          </p:cNvPr>
          <p:cNvSpPr txBox="1"/>
          <p:nvPr/>
        </p:nvSpPr>
        <p:spPr>
          <a:xfrm>
            <a:off x="3291141" y="3034892"/>
            <a:ext cx="1167307"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5  </a:t>
            </a:r>
            <a:r>
              <a:rPr lang="vi-VN"/>
              <a:t>Điều 21</a:t>
            </a:r>
            <a:endParaRPr lang="vi-VN" dirty="0"/>
          </a:p>
        </p:txBody>
      </p:sp>
      <p:sp>
        <p:nvSpPr>
          <p:cNvPr id="111" name="TextBox 110">
            <a:extLst>
              <a:ext uri="{FF2B5EF4-FFF2-40B4-BE49-F238E27FC236}">
                <a16:creationId xmlns:a16="http://schemas.microsoft.com/office/drawing/2014/main" id="{5D5A410B-369B-4C85-9F42-B942FE78D95F}"/>
              </a:ext>
            </a:extLst>
          </p:cNvPr>
          <p:cNvSpPr txBox="1"/>
          <p:nvPr/>
        </p:nvSpPr>
        <p:spPr>
          <a:xfrm>
            <a:off x="7269538" y="2890715"/>
            <a:ext cx="1273105" cy="400110"/>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Khoản 3, 4 Điều 21</a:t>
            </a:r>
          </a:p>
          <a:p>
            <a:r>
              <a:rPr lang="en-US"/>
              <a:t>Điều 15, Điều 18</a:t>
            </a:r>
            <a:endParaRPr lang="vi-VN" dirty="0"/>
          </a:p>
        </p:txBody>
      </p:sp>
      <p:sp>
        <p:nvSpPr>
          <p:cNvPr id="112" name="TextBox 111">
            <a:extLst>
              <a:ext uri="{FF2B5EF4-FFF2-40B4-BE49-F238E27FC236}">
                <a16:creationId xmlns:a16="http://schemas.microsoft.com/office/drawing/2014/main" id="{4D486EA6-4AEB-4BC8-A3E4-8D2F5BEC71B3}"/>
              </a:ext>
            </a:extLst>
          </p:cNvPr>
          <p:cNvSpPr txBox="1"/>
          <p:nvPr/>
        </p:nvSpPr>
        <p:spPr>
          <a:xfrm>
            <a:off x="5282116" y="4925854"/>
            <a:ext cx="1047083"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Điều 15, 16, 17</a:t>
            </a:r>
            <a:endParaRPr lang="vi-VN" dirty="0"/>
          </a:p>
        </p:txBody>
      </p:sp>
      <p:sp>
        <p:nvSpPr>
          <p:cNvPr id="114" name="TextBox 113">
            <a:extLst>
              <a:ext uri="{FF2B5EF4-FFF2-40B4-BE49-F238E27FC236}">
                <a16:creationId xmlns:a16="http://schemas.microsoft.com/office/drawing/2014/main" id="{EEF8C869-A8C6-4402-9774-D07E0D82AFB8}"/>
              </a:ext>
            </a:extLst>
          </p:cNvPr>
          <p:cNvSpPr txBox="1"/>
          <p:nvPr/>
        </p:nvSpPr>
        <p:spPr>
          <a:xfrm>
            <a:off x="7778159" y="6124674"/>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4 </a:t>
            </a:r>
            <a:r>
              <a:rPr lang="vi-VN"/>
              <a:t>Điều </a:t>
            </a:r>
            <a:r>
              <a:rPr lang="en-US"/>
              <a:t>16</a:t>
            </a:r>
            <a:endParaRPr lang="vi-VN" dirty="0"/>
          </a:p>
        </p:txBody>
      </p:sp>
      <p:sp>
        <p:nvSpPr>
          <p:cNvPr id="116" name="TextBox 115">
            <a:extLst>
              <a:ext uri="{FF2B5EF4-FFF2-40B4-BE49-F238E27FC236}">
                <a16:creationId xmlns:a16="http://schemas.microsoft.com/office/drawing/2014/main" id="{B248E7EA-D0D9-4642-942F-1484000B01D2}"/>
              </a:ext>
            </a:extLst>
          </p:cNvPr>
          <p:cNvSpPr txBox="1"/>
          <p:nvPr/>
        </p:nvSpPr>
        <p:spPr>
          <a:xfrm>
            <a:off x="9983409" y="3096134"/>
            <a:ext cx="1572867"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Điểm d Khoản 3 </a:t>
            </a:r>
            <a:r>
              <a:rPr lang="vi-VN"/>
              <a:t>Điều </a:t>
            </a:r>
            <a:r>
              <a:rPr lang="en-US"/>
              <a:t>17</a:t>
            </a:r>
            <a:endParaRPr lang="vi-VN" dirty="0"/>
          </a:p>
        </p:txBody>
      </p:sp>
      <p:sp>
        <p:nvSpPr>
          <p:cNvPr id="123" name="TextBox 122">
            <a:extLst>
              <a:ext uri="{FF2B5EF4-FFF2-40B4-BE49-F238E27FC236}">
                <a16:creationId xmlns:a16="http://schemas.microsoft.com/office/drawing/2014/main" id="{023D58F5-0C69-46B1-98D3-4DA3D8FC4507}"/>
              </a:ext>
            </a:extLst>
          </p:cNvPr>
          <p:cNvSpPr txBox="1"/>
          <p:nvPr/>
        </p:nvSpPr>
        <p:spPr>
          <a:xfrm>
            <a:off x="8778160" y="2258256"/>
            <a:ext cx="2224952" cy="215444"/>
          </a:xfrm>
          <a:prstGeom prst="rect">
            <a:avLst/>
          </a:prstGeom>
          <a:solidFill>
            <a:schemeClr val="accent5">
              <a:lumMod val="40000"/>
              <a:lumOff val="60000"/>
            </a:schemeClr>
          </a:solidFill>
          <a:ln>
            <a:solidFill>
              <a:schemeClr val="accent1"/>
            </a:solidFill>
          </a:ln>
        </p:spPr>
        <p:txBody>
          <a:bodyPr wrap="square">
            <a:spAutoFit/>
          </a:bodyPr>
          <a:lstStyle/>
          <a:p>
            <a:r>
              <a:rPr lang="vi-VN" sz="800" dirty="0"/>
              <a:t>Không gian </a:t>
            </a:r>
            <a:r>
              <a:rPr lang="vi-VN" sz="800" dirty="0" err="1"/>
              <a:t>làm</a:t>
            </a:r>
            <a:r>
              <a:rPr lang="vi-VN" sz="800" dirty="0"/>
              <a:t> </a:t>
            </a:r>
            <a:r>
              <a:rPr lang="vi-VN" sz="800" dirty="0" err="1"/>
              <a:t>việc</a:t>
            </a:r>
            <a:r>
              <a:rPr lang="vi-VN" sz="800" dirty="0"/>
              <a:t> riêng </a:t>
            </a:r>
            <a:r>
              <a:rPr lang="en-US" sz="800" dirty="0"/>
              <a:t>của </a:t>
            </a:r>
            <a:r>
              <a:rPr lang="en-US" sz="800" err="1"/>
              <a:t>từng</a:t>
            </a:r>
            <a:r>
              <a:rPr lang="en-US" sz="800"/>
              <a:t> đơn vị</a:t>
            </a:r>
            <a:endParaRPr lang="en-US" sz="800" dirty="0"/>
          </a:p>
        </p:txBody>
      </p:sp>
      <p:sp>
        <p:nvSpPr>
          <p:cNvPr id="148" name="Title 1">
            <a:extLst>
              <a:ext uri="{FF2B5EF4-FFF2-40B4-BE49-F238E27FC236}">
                <a16:creationId xmlns:a16="http://schemas.microsoft.com/office/drawing/2014/main" id="{579697A7-E0D7-4EC1-8313-A27E7E37055A}"/>
              </a:ext>
            </a:extLst>
          </p:cNvPr>
          <p:cNvSpPr txBox="1">
            <a:spLocks/>
          </p:cNvSpPr>
          <p:nvPr/>
        </p:nvSpPr>
        <p:spPr>
          <a:xfrm rot="16200000">
            <a:off x="-2902073" y="3133535"/>
            <a:ext cx="6598895" cy="590931"/>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C00000"/>
                </a:solidFill>
                <a:effectLst>
                  <a:outerShdw blurRad="38100" dist="38100" dir="2700000" algn="tl">
                    <a:srgbClr val="000000">
                      <a:alpha val="43137"/>
                    </a:srgbClr>
                  </a:outerShdw>
                </a:effectLst>
                <a:latin typeface="+mn-lt"/>
                <a:ea typeface="+mn-ea"/>
                <a:cs typeface="+mn-cs"/>
              </a:rPr>
              <a:t>QUY TRÌNH TỔNG QUÁT VỀ TRUY CẬP, KHAI THÁC VÀ SỬ DỤNG DỊCH VỤ CHIA SẺ DỮ LIỆU </a:t>
            </a:r>
            <a:r>
              <a:rPr lang="en-US" sz="1800">
                <a:solidFill>
                  <a:srgbClr val="002060"/>
                </a:solidFill>
                <a:effectLst>
                  <a:outerShdw blurRad="38100" dist="38100" dir="2700000" algn="tl">
                    <a:srgbClr val="000000">
                      <a:alpha val="43137"/>
                    </a:srgbClr>
                  </a:outerShdw>
                </a:effectLst>
                <a:latin typeface="+mn-lt"/>
                <a:ea typeface="+mn-ea"/>
                <a:cs typeface="+mn-cs"/>
              </a:rPr>
              <a:t>(KHÁCH HÀNG CQNN)</a:t>
            </a:r>
            <a:endParaRPr lang="vi-VN" sz="1800" dirty="0">
              <a:solidFill>
                <a:srgbClr val="002060"/>
              </a:solidFill>
              <a:effectLst>
                <a:outerShdw blurRad="38100" dist="38100" dir="2700000" algn="tl">
                  <a:srgbClr val="000000">
                    <a:alpha val="43137"/>
                  </a:srgbClr>
                </a:outerShdw>
              </a:effectLst>
              <a:latin typeface="+mn-lt"/>
              <a:ea typeface="+mn-ea"/>
              <a:cs typeface="+mn-cs"/>
            </a:endParaRPr>
          </a:p>
        </p:txBody>
      </p:sp>
      <p:sp>
        <p:nvSpPr>
          <p:cNvPr id="164" name="TextBox 163">
            <a:extLst>
              <a:ext uri="{FF2B5EF4-FFF2-40B4-BE49-F238E27FC236}">
                <a16:creationId xmlns:a16="http://schemas.microsoft.com/office/drawing/2014/main" id="{443B1A4B-A104-4F61-BADA-BFE446A42B71}"/>
              </a:ext>
            </a:extLst>
          </p:cNvPr>
          <p:cNvSpPr txBox="1"/>
          <p:nvPr/>
        </p:nvSpPr>
        <p:spPr>
          <a:xfrm flipH="1">
            <a:off x="955230" y="123519"/>
            <a:ext cx="2552588" cy="430887"/>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Khách</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hàng</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là</a:t>
            </a:r>
            <a:r>
              <a:rPr lang="vi-VN" sz="800" dirty="0">
                <a:effectLst>
                  <a:outerShdw blurRad="38100" dist="38100" dir="2700000" algn="tl">
                    <a:srgbClr val="000000">
                      <a:alpha val="43137"/>
                    </a:srgbClr>
                  </a:outerShdw>
                </a:effectLst>
              </a:rPr>
              <a:t> </a:t>
            </a:r>
            <a:r>
              <a:rPr lang="en-US" sz="1100" dirty="0" err="1">
                <a:solidFill>
                  <a:srgbClr val="C00000"/>
                </a:solidFill>
                <a:effectLst>
                  <a:outerShdw blurRad="38100" dist="38100" dir="2700000" algn="tl">
                    <a:srgbClr val="000000">
                      <a:alpha val="43137"/>
                    </a:srgbClr>
                  </a:outerShdw>
                </a:effectLst>
              </a:rPr>
              <a:t>Cơ</a:t>
            </a:r>
            <a:r>
              <a:rPr lang="en-US" sz="1100" dirty="0">
                <a:solidFill>
                  <a:srgbClr val="C00000"/>
                </a:solidFill>
                <a:effectLst>
                  <a:outerShdw blurRad="38100" dist="38100" dir="2700000" algn="tl">
                    <a:srgbClr val="000000">
                      <a:alpha val="43137"/>
                    </a:srgbClr>
                  </a:outerShdw>
                </a:effectLst>
              </a:rPr>
              <a:t> </a:t>
            </a:r>
            <a:r>
              <a:rPr lang="en-US" sz="1100" dirty="0" err="1">
                <a:solidFill>
                  <a:srgbClr val="C00000"/>
                </a:solidFill>
                <a:effectLst>
                  <a:outerShdw blurRad="38100" dist="38100" dir="2700000" algn="tl">
                    <a:srgbClr val="000000">
                      <a:alpha val="43137"/>
                    </a:srgbClr>
                  </a:outerShdw>
                </a:effectLst>
              </a:rPr>
              <a:t>quan</a:t>
            </a:r>
            <a:r>
              <a:rPr lang="en-US" sz="1100" dirty="0">
                <a:solidFill>
                  <a:srgbClr val="C00000"/>
                </a:solidFill>
                <a:effectLst>
                  <a:outerShdw blurRad="38100" dist="38100" dir="2700000" algn="tl">
                    <a:srgbClr val="000000">
                      <a:alpha val="43137"/>
                    </a:srgbClr>
                  </a:outerShdw>
                </a:effectLst>
              </a:rPr>
              <a:t> </a:t>
            </a:r>
            <a:r>
              <a:rPr lang="en-US" sz="1100" dirty="0" err="1">
                <a:solidFill>
                  <a:srgbClr val="C00000"/>
                </a:solidFill>
                <a:effectLst>
                  <a:outerShdw blurRad="38100" dist="38100" dir="2700000" algn="tl">
                    <a:srgbClr val="000000">
                      <a:alpha val="43137"/>
                    </a:srgbClr>
                  </a:outerShdw>
                </a:effectLst>
              </a:rPr>
              <a:t>Nhà</a:t>
            </a:r>
            <a:r>
              <a:rPr lang="en-US" sz="1100" dirty="0">
                <a:solidFill>
                  <a:srgbClr val="C00000"/>
                </a:solidFill>
                <a:effectLst>
                  <a:outerShdw blurRad="38100" dist="38100" dir="2700000" algn="tl">
                    <a:srgbClr val="000000">
                      <a:alpha val="43137"/>
                    </a:srgbClr>
                  </a:outerShdw>
                </a:effectLst>
              </a:rPr>
              <a:t> </a:t>
            </a:r>
            <a:r>
              <a:rPr lang="en-US" sz="1100" dirty="0" err="1">
                <a:solidFill>
                  <a:srgbClr val="C00000"/>
                </a:solidFill>
                <a:effectLst>
                  <a:outerShdw blurRad="38100" dist="38100" dir="2700000" algn="tl">
                    <a:srgbClr val="000000">
                      <a:alpha val="43137"/>
                    </a:srgbClr>
                  </a:outerShdw>
                </a:effectLst>
              </a:rPr>
              <a:t>nước</a:t>
            </a:r>
            <a:endParaRPr lang="en-US" sz="1100" dirty="0">
              <a:solidFill>
                <a:srgbClr val="C00000"/>
              </a:solidFill>
              <a:effectLst>
                <a:outerShdw blurRad="38100" dist="38100" dir="2700000" algn="tl">
                  <a:srgbClr val="000000">
                    <a:alpha val="43137"/>
                  </a:srgbClr>
                </a:outerShdw>
              </a:effectLst>
            </a:endParaRPr>
          </a:p>
          <a:p>
            <a:pPr algn="ctr"/>
            <a:r>
              <a:rPr lang="en-US" sz="1100" dirty="0">
                <a:solidFill>
                  <a:srgbClr val="C00000"/>
                </a:solidFill>
                <a:effectLst>
                  <a:outerShdw blurRad="38100" dist="38100" dir="2700000" algn="tl">
                    <a:srgbClr val="000000">
                      <a:alpha val="43137"/>
                    </a:srgbClr>
                  </a:outerShdw>
                </a:effectLst>
              </a:rPr>
              <a:t> </a:t>
            </a:r>
            <a:r>
              <a:rPr lang="vi-VN" sz="800" dirty="0">
                <a:effectLst>
                  <a:outerShdw blurRad="38100" dist="38100" dir="2700000" algn="tl">
                    <a:srgbClr val="000000">
                      <a:alpha val="43137"/>
                    </a:srgbClr>
                  </a:outerShdw>
                </a:effectLst>
              </a:rPr>
              <a:t>(</a:t>
            </a:r>
            <a:r>
              <a:rPr lang="vi-VN" sz="800" dirty="0" err="1">
                <a:effectLst>
                  <a:outerShdw blurRad="38100" dist="38100" dir="2700000" algn="tl">
                    <a:srgbClr val="000000">
                      <a:alpha val="43137"/>
                    </a:srgbClr>
                  </a:outerShdw>
                </a:effectLst>
              </a:rPr>
              <a:t>Consumers</a:t>
            </a:r>
            <a:r>
              <a:rPr lang="vi-VN" sz="800" dirty="0">
                <a:effectLst>
                  <a:outerShdw blurRad="38100" dist="38100" dir="2700000" algn="tl">
                    <a:srgbClr val="000000">
                      <a:alpha val="43137"/>
                    </a:srgbClr>
                  </a:outerShdw>
                </a:effectLst>
              </a:rPr>
              <a:t>)</a:t>
            </a:r>
          </a:p>
        </p:txBody>
      </p:sp>
      <p:sp>
        <p:nvSpPr>
          <p:cNvPr id="165" name="TextBox 164">
            <a:extLst>
              <a:ext uri="{FF2B5EF4-FFF2-40B4-BE49-F238E27FC236}">
                <a16:creationId xmlns:a16="http://schemas.microsoft.com/office/drawing/2014/main" id="{F515A895-6D55-43FB-9070-F0A6E5DA989E}"/>
              </a:ext>
            </a:extLst>
          </p:cNvPr>
          <p:cNvSpPr txBox="1"/>
          <p:nvPr/>
        </p:nvSpPr>
        <p:spPr>
          <a:xfrm>
            <a:off x="9198627" y="2500207"/>
            <a:ext cx="1529586"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Điểm b khoản 2 điều 25</a:t>
            </a:r>
            <a:endParaRPr lang="vi-VN" sz="1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61E2FC95-11D8-4146-82A9-AD1FA1728233}"/>
              </a:ext>
            </a:extLst>
          </p:cNvPr>
          <p:cNvSpPr txBox="1"/>
          <p:nvPr/>
        </p:nvSpPr>
        <p:spPr>
          <a:xfrm>
            <a:off x="6229753" y="1392802"/>
            <a:ext cx="1529586" cy="246221"/>
          </a:xfrm>
          <a:prstGeom prst="rect">
            <a:avLst/>
          </a:prstGeom>
          <a:noFill/>
        </p:spPr>
        <p:txBody>
          <a:bodyPr wrap="none" rtlCol="0">
            <a:spAutoFit/>
          </a:bodyPr>
          <a:lstStyle/>
          <a:p>
            <a:pPr algn="ctr"/>
            <a:r>
              <a:rPr lang="vi-VN"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Điểm b khoản 2 điều 25</a:t>
            </a:r>
            <a:endParaRPr lang="vi-VN" sz="1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289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48705938-2F08-4144-848E-80BD5ADFEA61}"/>
              </a:ext>
            </a:extLst>
          </p:cNvPr>
          <p:cNvSpPr txBox="1"/>
          <p:nvPr/>
        </p:nvSpPr>
        <p:spPr>
          <a:xfrm>
            <a:off x="4995048" y="1625091"/>
            <a:ext cx="2567303" cy="33855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dirty="0" err="1"/>
              <a:t>Hệ</a:t>
            </a:r>
            <a:r>
              <a:rPr lang="vi-VN" dirty="0"/>
              <a:t> </a:t>
            </a:r>
            <a:r>
              <a:rPr lang="vi-VN" dirty="0" err="1"/>
              <a:t>thống</a:t>
            </a:r>
            <a:r>
              <a:rPr lang="vi-VN" dirty="0"/>
              <a:t> cung </a:t>
            </a:r>
            <a:r>
              <a:rPr lang="vi-VN" dirty="0" err="1"/>
              <a:t>cấp</a:t>
            </a:r>
            <a:r>
              <a:rPr lang="vi-VN" dirty="0"/>
              <a:t> Không gian </a:t>
            </a:r>
            <a:r>
              <a:rPr lang="vi-VN" dirty="0" err="1"/>
              <a:t>làm</a:t>
            </a:r>
            <a:r>
              <a:rPr lang="vi-VN" dirty="0"/>
              <a:t> </a:t>
            </a:r>
            <a:r>
              <a:rPr lang="vi-VN" dirty="0" err="1"/>
              <a:t>việc</a:t>
            </a:r>
            <a:r>
              <a:rPr lang="vi-VN" dirty="0"/>
              <a:t> riêng </a:t>
            </a:r>
            <a:r>
              <a:rPr lang="vi-VN" dirty="0" err="1"/>
              <a:t>của</a:t>
            </a:r>
            <a:r>
              <a:rPr lang="vi-VN" dirty="0"/>
              <a:t> </a:t>
            </a:r>
            <a:r>
              <a:rPr lang="vi-VN" dirty="0" err="1"/>
              <a:t>khách</a:t>
            </a:r>
            <a:r>
              <a:rPr lang="vi-VN" dirty="0"/>
              <a:t> </a:t>
            </a:r>
            <a:r>
              <a:rPr lang="vi-VN" dirty="0" err="1"/>
              <a:t>hàng</a:t>
            </a:r>
            <a:endParaRPr lang="vi-VN" dirty="0"/>
          </a:p>
        </p:txBody>
      </p:sp>
      <p:sp>
        <p:nvSpPr>
          <p:cNvPr id="118" name="TextBox 117">
            <a:extLst>
              <a:ext uri="{FF2B5EF4-FFF2-40B4-BE49-F238E27FC236}">
                <a16:creationId xmlns:a16="http://schemas.microsoft.com/office/drawing/2014/main" id="{19C9A8D1-C2FF-48B6-9F6F-6FAFC6C7AF4D}"/>
              </a:ext>
            </a:extLst>
          </p:cNvPr>
          <p:cNvSpPr txBox="1"/>
          <p:nvPr/>
        </p:nvSpPr>
        <p:spPr>
          <a:xfrm>
            <a:off x="4995048" y="2210885"/>
            <a:ext cx="256730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Hệ thống cung cấp token truy cập APIs</a:t>
            </a:r>
          </a:p>
        </p:txBody>
      </p:sp>
      <p:sp>
        <p:nvSpPr>
          <p:cNvPr id="120" name="TextBox 119">
            <a:extLst>
              <a:ext uri="{FF2B5EF4-FFF2-40B4-BE49-F238E27FC236}">
                <a16:creationId xmlns:a16="http://schemas.microsoft.com/office/drawing/2014/main" id="{65A5F814-12EE-4A04-867A-698E47FD0815}"/>
              </a:ext>
            </a:extLst>
          </p:cNvPr>
          <p:cNvSpPr txBox="1"/>
          <p:nvPr/>
        </p:nvSpPr>
        <p:spPr>
          <a:xfrm>
            <a:off x="2803061" y="3261263"/>
            <a:ext cx="265808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Sử dụng APIs để đưa dữ liệu vào ứng dụng của mình</a:t>
            </a:r>
          </a:p>
        </p:txBody>
      </p:sp>
      <p:sp>
        <p:nvSpPr>
          <p:cNvPr id="124" name="TextBox 123">
            <a:extLst>
              <a:ext uri="{FF2B5EF4-FFF2-40B4-BE49-F238E27FC236}">
                <a16:creationId xmlns:a16="http://schemas.microsoft.com/office/drawing/2014/main" id="{63404202-BD47-4CF3-8CFF-438116328122}"/>
              </a:ext>
            </a:extLst>
          </p:cNvPr>
          <p:cNvSpPr txBox="1"/>
          <p:nvPr/>
        </p:nvSpPr>
        <p:spPr>
          <a:xfrm>
            <a:off x="5896532" y="3262165"/>
            <a:ext cx="256730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Sử dụng API để xử lý, phân tích để tạo giá trị mới</a:t>
            </a:r>
          </a:p>
        </p:txBody>
      </p:sp>
      <p:sp>
        <p:nvSpPr>
          <p:cNvPr id="51" name="Rectangle 50">
            <a:extLst>
              <a:ext uri="{FF2B5EF4-FFF2-40B4-BE49-F238E27FC236}">
                <a16:creationId xmlns:a16="http://schemas.microsoft.com/office/drawing/2014/main" id="{7013C98A-C9A6-4B12-9A54-5C19F7683444}"/>
              </a:ext>
            </a:extLst>
          </p:cNvPr>
          <p:cNvSpPr/>
          <p:nvPr/>
        </p:nvSpPr>
        <p:spPr>
          <a:xfrm>
            <a:off x="5362206" y="3872813"/>
            <a:ext cx="3560262" cy="330614"/>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Rectangle 138">
            <a:extLst>
              <a:ext uri="{FF2B5EF4-FFF2-40B4-BE49-F238E27FC236}">
                <a16:creationId xmlns:a16="http://schemas.microsoft.com/office/drawing/2014/main" id="{DDADAC02-4FD7-4F25-8BE4-4F18ED6F7F62}"/>
              </a:ext>
            </a:extLst>
          </p:cNvPr>
          <p:cNvSpPr/>
          <p:nvPr/>
        </p:nvSpPr>
        <p:spPr>
          <a:xfrm>
            <a:off x="5362206" y="4509635"/>
            <a:ext cx="3560262" cy="330614"/>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1" name="TextBox 150">
            <a:extLst>
              <a:ext uri="{FF2B5EF4-FFF2-40B4-BE49-F238E27FC236}">
                <a16:creationId xmlns:a16="http://schemas.microsoft.com/office/drawing/2014/main" id="{A02C2399-6F26-4C03-9C31-8CB5DD791126}"/>
              </a:ext>
            </a:extLst>
          </p:cNvPr>
          <p:cNvSpPr txBox="1"/>
          <p:nvPr/>
        </p:nvSpPr>
        <p:spPr>
          <a:xfrm>
            <a:off x="4995048" y="2626133"/>
            <a:ext cx="2567303" cy="215444"/>
          </a:xfrm>
          <a:prstGeom prst="rect">
            <a:avLst/>
          </a:prstGeom>
          <a:solidFill>
            <a:schemeClr val="accent4">
              <a:lumMod val="20000"/>
              <a:lumOff val="80000"/>
            </a:schemeClr>
          </a:solidFill>
          <a:ln w="12700">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Trả phí truy cập APIs (nếu có)</a:t>
            </a:r>
          </a:p>
        </p:txBody>
      </p:sp>
      <p:cxnSp>
        <p:nvCxnSpPr>
          <p:cNvPr id="27" name="Straight Arrow Connector 26">
            <a:extLst>
              <a:ext uri="{FF2B5EF4-FFF2-40B4-BE49-F238E27FC236}">
                <a16:creationId xmlns:a16="http://schemas.microsoft.com/office/drawing/2014/main" id="{7639EA48-39DB-4884-A73C-036F60E1BAB7}"/>
              </a:ext>
            </a:extLst>
          </p:cNvPr>
          <p:cNvCxnSpPr>
            <a:cxnSpLocks/>
          </p:cNvCxnSpPr>
          <p:nvPr/>
        </p:nvCxnSpPr>
        <p:spPr>
          <a:xfrm>
            <a:off x="6278281" y="899500"/>
            <a:ext cx="0" cy="225669"/>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4EF93AAF-B786-44EC-B9F7-C7A8B9C05F1A}"/>
              </a:ext>
            </a:extLst>
          </p:cNvPr>
          <p:cNvSpPr/>
          <p:nvPr/>
        </p:nvSpPr>
        <p:spPr>
          <a:xfrm>
            <a:off x="4995048" y="392563"/>
            <a:ext cx="2567300" cy="500015"/>
          </a:xfrm>
          <a:prstGeom prst="diamond">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Có tài khoản?</a:t>
            </a:r>
          </a:p>
        </p:txBody>
      </p:sp>
      <p:cxnSp>
        <p:nvCxnSpPr>
          <p:cNvPr id="34" name="Straight Arrow Connector 33">
            <a:extLst>
              <a:ext uri="{FF2B5EF4-FFF2-40B4-BE49-F238E27FC236}">
                <a16:creationId xmlns:a16="http://schemas.microsoft.com/office/drawing/2014/main" id="{6F4C7B67-5187-4F1F-AC7A-9D943B8D23E5}"/>
              </a:ext>
            </a:extLst>
          </p:cNvPr>
          <p:cNvCxnSpPr>
            <a:cxnSpLocks/>
          </p:cNvCxnSpPr>
          <p:nvPr/>
        </p:nvCxnSpPr>
        <p:spPr>
          <a:xfrm>
            <a:off x="6015395" y="4263953"/>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Circle: Hollow 43">
            <a:extLst>
              <a:ext uri="{FF2B5EF4-FFF2-40B4-BE49-F238E27FC236}">
                <a16:creationId xmlns:a16="http://schemas.microsoft.com/office/drawing/2014/main" id="{0B2841E6-3651-4B1A-A07D-338B8EC2F2DE}"/>
              </a:ext>
            </a:extLst>
          </p:cNvPr>
          <p:cNvSpPr/>
          <p:nvPr/>
        </p:nvSpPr>
        <p:spPr>
          <a:xfrm>
            <a:off x="2134471" y="2800426"/>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46" name="TextBox 45">
            <a:extLst>
              <a:ext uri="{FF2B5EF4-FFF2-40B4-BE49-F238E27FC236}">
                <a16:creationId xmlns:a16="http://schemas.microsoft.com/office/drawing/2014/main" id="{09070A62-A30C-402F-84D7-E1D77F54FEEC}"/>
              </a:ext>
            </a:extLst>
          </p:cNvPr>
          <p:cNvSpPr txBox="1"/>
          <p:nvPr/>
        </p:nvSpPr>
        <p:spPr>
          <a:xfrm>
            <a:off x="5381488" y="4563478"/>
            <a:ext cx="892808"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vi-VN" dirty="0" err="1"/>
              <a:t>Tạo</a:t>
            </a:r>
            <a:r>
              <a:rPr lang="vi-VN" dirty="0"/>
              <a:t> </a:t>
            </a:r>
            <a:r>
              <a:rPr lang="vi-VN" dirty="0" err="1"/>
              <a:t>metadata</a:t>
            </a:r>
            <a:endParaRPr lang="vi-VN" dirty="0"/>
          </a:p>
        </p:txBody>
      </p:sp>
      <p:pic>
        <p:nvPicPr>
          <p:cNvPr id="97" name="Picture 96">
            <a:extLst>
              <a:ext uri="{FF2B5EF4-FFF2-40B4-BE49-F238E27FC236}">
                <a16:creationId xmlns:a16="http://schemas.microsoft.com/office/drawing/2014/main" id="{9E7B7164-9A41-4825-9A9C-00FEF6181C6F}"/>
              </a:ext>
            </a:extLst>
          </p:cNvPr>
          <p:cNvPicPr>
            <a:picLocks noChangeAspect="1"/>
          </p:cNvPicPr>
          <p:nvPr/>
        </p:nvPicPr>
        <p:blipFill>
          <a:blip r:embed="rId2"/>
          <a:stretch>
            <a:fillRect/>
          </a:stretch>
        </p:blipFill>
        <p:spPr>
          <a:xfrm>
            <a:off x="2108217" y="488997"/>
            <a:ext cx="286772" cy="278694"/>
          </a:xfrm>
          <a:prstGeom prst="rect">
            <a:avLst/>
          </a:prstGeom>
        </p:spPr>
      </p:pic>
      <p:cxnSp>
        <p:nvCxnSpPr>
          <p:cNvPr id="99" name="Straight Arrow Connector 98">
            <a:extLst>
              <a:ext uri="{FF2B5EF4-FFF2-40B4-BE49-F238E27FC236}">
                <a16:creationId xmlns:a16="http://schemas.microsoft.com/office/drawing/2014/main" id="{A7D2972E-E283-4A10-8F14-521BA5286016}"/>
              </a:ext>
            </a:extLst>
          </p:cNvPr>
          <p:cNvCxnSpPr>
            <a:cxnSpLocks/>
          </p:cNvCxnSpPr>
          <p:nvPr/>
        </p:nvCxnSpPr>
        <p:spPr>
          <a:xfrm>
            <a:off x="2497667" y="619356"/>
            <a:ext cx="2389955"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5B67D1D-7633-4C4E-94B0-DF6FE9D35351}"/>
              </a:ext>
            </a:extLst>
          </p:cNvPr>
          <p:cNvSpPr txBox="1"/>
          <p:nvPr/>
        </p:nvSpPr>
        <p:spPr>
          <a:xfrm>
            <a:off x="1681729" y="534297"/>
            <a:ext cx="402674"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Start</a:t>
            </a:r>
          </a:p>
        </p:txBody>
      </p:sp>
      <p:sp>
        <p:nvSpPr>
          <p:cNvPr id="101" name="TextBox 100">
            <a:extLst>
              <a:ext uri="{FF2B5EF4-FFF2-40B4-BE49-F238E27FC236}">
                <a16:creationId xmlns:a16="http://schemas.microsoft.com/office/drawing/2014/main" id="{10621D3E-48F6-4199-BB67-324F7810D326}"/>
              </a:ext>
            </a:extLst>
          </p:cNvPr>
          <p:cNvSpPr txBox="1"/>
          <p:nvPr/>
        </p:nvSpPr>
        <p:spPr>
          <a:xfrm>
            <a:off x="2394989" y="2766330"/>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86" name="Straight Arrow Connector 85">
            <a:extLst>
              <a:ext uri="{FF2B5EF4-FFF2-40B4-BE49-F238E27FC236}">
                <a16:creationId xmlns:a16="http://schemas.microsoft.com/office/drawing/2014/main" id="{E7709DFE-A183-4370-9EA2-E16EB1F1EB58}"/>
              </a:ext>
            </a:extLst>
          </p:cNvPr>
          <p:cNvCxnSpPr>
            <a:cxnSpLocks/>
            <a:stCxn id="28" idx="3"/>
          </p:cNvCxnSpPr>
          <p:nvPr/>
        </p:nvCxnSpPr>
        <p:spPr>
          <a:xfrm flipV="1">
            <a:off x="7562348" y="631895"/>
            <a:ext cx="1091932" cy="10676"/>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8EF3D85-9E19-479C-992A-5D24801ED33C}"/>
              </a:ext>
            </a:extLst>
          </p:cNvPr>
          <p:cNvSpPr txBox="1"/>
          <p:nvPr/>
        </p:nvSpPr>
        <p:spPr>
          <a:xfrm>
            <a:off x="8669467" y="524172"/>
            <a:ext cx="2567303" cy="215444"/>
          </a:xfrm>
          <a:prstGeom prst="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Đăng ký tài khoản</a:t>
            </a:r>
          </a:p>
        </p:txBody>
      </p:sp>
      <p:sp>
        <p:nvSpPr>
          <p:cNvPr id="89" name="TextBox 88">
            <a:extLst>
              <a:ext uri="{FF2B5EF4-FFF2-40B4-BE49-F238E27FC236}">
                <a16:creationId xmlns:a16="http://schemas.microsoft.com/office/drawing/2014/main" id="{B824D026-6DF8-415C-B24F-60B3B56EF125}"/>
              </a:ext>
            </a:extLst>
          </p:cNvPr>
          <p:cNvSpPr txBox="1"/>
          <p:nvPr/>
        </p:nvSpPr>
        <p:spPr>
          <a:xfrm>
            <a:off x="4995048" y="1158002"/>
            <a:ext cx="2567303" cy="215444"/>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a:defRPr sz="800">
                <a:solidFill>
                  <a:srgbClr val="002060"/>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a:t>Đăng nhập</a:t>
            </a:r>
          </a:p>
        </p:txBody>
      </p:sp>
      <p:cxnSp>
        <p:nvCxnSpPr>
          <p:cNvPr id="92" name="Straight Arrow Connector 91">
            <a:extLst>
              <a:ext uri="{FF2B5EF4-FFF2-40B4-BE49-F238E27FC236}">
                <a16:creationId xmlns:a16="http://schemas.microsoft.com/office/drawing/2014/main" id="{DBBF8CBE-EFC4-4F7E-97CE-CAD42177083F}"/>
              </a:ext>
            </a:extLst>
          </p:cNvPr>
          <p:cNvCxnSpPr>
            <a:cxnSpLocks/>
          </p:cNvCxnSpPr>
          <p:nvPr/>
        </p:nvCxnSpPr>
        <p:spPr>
          <a:xfrm>
            <a:off x="2222980" y="841181"/>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146009D-5B67-4D4F-B26E-FEB766EBC5EB}"/>
              </a:ext>
            </a:extLst>
          </p:cNvPr>
          <p:cNvSpPr txBox="1"/>
          <p:nvPr/>
        </p:nvSpPr>
        <p:spPr>
          <a:xfrm>
            <a:off x="961772" y="1202655"/>
            <a:ext cx="2567303" cy="215444"/>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a:defRPr sz="800">
                <a:solidFill>
                  <a:srgbClr val="002060"/>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dirty="0" err="1"/>
              <a:t>Tìm</a:t>
            </a:r>
            <a:r>
              <a:rPr lang="vi-VN" dirty="0"/>
              <a:t> </a:t>
            </a:r>
            <a:r>
              <a:rPr lang="vi-VN" dirty="0" err="1"/>
              <a:t>kiếm</a:t>
            </a:r>
            <a:r>
              <a:rPr lang="vi-VN" dirty="0"/>
              <a:t>, </a:t>
            </a:r>
            <a:r>
              <a:rPr lang="vi-VN" dirty="0" err="1"/>
              <a:t>khám</a:t>
            </a:r>
            <a:r>
              <a:rPr lang="vi-VN" dirty="0"/>
              <a:t> </a:t>
            </a:r>
            <a:r>
              <a:rPr lang="vi-VN" dirty="0" err="1"/>
              <a:t>phá</a:t>
            </a:r>
            <a:r>
              <a:rPr lang="vi-VN" dirty="0"/>
              <a:t> </a:t>
            </a:r>
            <a:r>
              <a:rPr lang="vi-VN" dirty="0" err="1"/>
              <a:t>bản</a:t>
            </a:r>
            <a:r>
              <a:rPr lang="vi-VN" dirty="0"/>
              <a:t> </a:t>
            </a:r>
            <a:r>
              <a:rPr lang="vi-VN" dirty="0" err="1"/>
              <a:t>chất</a:t>
            </a:r>
            <a:r>
              <a:rPr lang="vi-VN" dirty="0"/>
              <a:t> </a:t>
            </a:r>
            <a:r>
              <a:rPr lang="vi-VN" dirty="0" err="1"/>
              <a:t>dữ</a:t>
            </a:r>
            <a:r>
              <a:rPr lang="vi-VN" dirty="0"/>
              <a:t> </a:t>
            </a:r>
            <a:r>
              <a:rPr lang="vi-VN" dirty="0" err="1"/>
              <a:t>liệu</a:t>
            </a:r>
            <a:r>
              <a:rPr lang="vi-VN" dirty="0"/>
              <a:t> trên </a:t>
            </a:r>
            <a:r>
              <a:rPr lang="vi-VN" dirty="0" err="1"/>
              <a:t>GeoGate</a:t>
            </a:r>
            <a:endParaRPr lang="vi-VN" dirty="0"/>
          </a:p>
        </p:txBody>
      </p:sp>
      <p:cxnSp>
        <p:nvCxnSpPr>
          <p:cNvPr id="94" name="Straight Arrow Connector 93">
            <a:extLst>
              <a:ext uri="{FF2B5EF4-FFF2-40B4-BE49-F238E27FC236}">
                <a16:creationId xmlns:a16="http://schemas.microsoft.com/office/drawing/2014/main" id="{9A31852F-F4A2-46F9-B08B-060D97B4D7BD}"/>
              </a:ext>
            </a:extLst>
          </p:cNvPr>
          <p:cNvCxnSpPr>
            <a:cxnSpLocks/>
          </p:cNvCxnSpPr>
          <p:nvPr/>
        </p:nvCxnSpPr>
        <p:spPr>
          <a:xfrm>
            <a:off x="2222980" y="1479452"/>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Diamond 94">
            <a:extLst>
              <a:ext uri="{FF2B5EF4-FFF2-40B4-BE49-F238E27FC236}">
                <a16:creationId xmlns:a16="http://schemas.microsoft.com/office/drawing/2014/main" id="{69E155CC-64D5-4369-868A-B4670B04FDF0}"/>
              </a:ext>
            </a:extLst>
          </p:cNvPr>
          <p:cNvSpPr/>
          <p:nvPr/>
        </p:nvSpPr>
        <p:spPr>
          <a:xfrm>
            <a:off x="961771" y="1855537"/>
            <a:ext cx="2567303" cy="500015"/>
          </a:xfrm>
          <a:prstGeom prst="diamond">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dirty="0" err="1">
                <a:solidFill>
                  <a:srgbClr val="002060"/>
                </a:solidFill>
                <a:effectLst>
                  <a:outerShdw blurRad="38100" dist="38100" dir="2700000" algn="tl">
                    <a:srgbClr val="000000">
                      <a:alpha val="43137"/>
                    </a:srgbClr>
                  </a:outerShdw>
                </a:effectLst>
              </a:rPr>
              <a:t>Muốn</a:t>
            </a:r>
            <a:r>
              <a:rPr lang="vi-VN" sz="800" dirty="0">
                <a:solidFill>
                  <a:srgbClr val="002060"/>
                </a:solidFill>
                <a:effectLst>
                  <a:outerShdw blurRad="38100" dist="38100" dir="2700000" algn="tl">
                    <a:srgbClr val="000000">
                      <a:alpha val="43137"/>
                    </a:srgbClr>
                  </a:outerShdw>
                </a:effectLst>
              </a:rPr>
              <a:t> truy </a:t>
            </a:r>
            <a:r>
              <a:rPr lang="vi-VN" sz="800" dirty="0" err="1">
                <a:solidFill>
                  <a:srgbClr val="002060"/>
                </a:solidFill>
                <a:effectLst>
                  <a:outerShdw blurRad="38100" dist="38100" dir="2700000" algn="tl">
                    <a:srgbClr val="000000">
                      <a:alpha val="43137"/>
                    </a:srgbClr>
                  </a:outerShdw>
                </a:effectLst>
              </a:rPr>
              <a:t>cập</a:t>
            </a:r>
            <a:r>
              <a:rPr lang="vi-VN" sz="800" dirty="0">
                <a:solidFill>
                  <a:srgbClr val="002060"/>
                </a:solidFill>
                <a:effectLst>
                  <a:outerShdw blurRad="38100" dist="38100" dir="2700000" algn="tl">
                    <a:srgbClr val="000000">
                      <a:alpha val="43137"/>
                    </a:srgbClr>
                  </a:outerShdw>
                </a:effectLst>
              </a:rPr>
              <a:t>, khai </a:t>
            </a:r>
            <a:r>
              <a:rPr lang="vi-VN" sz="800" dirty="0" err="1">
                <a:solidFill>
                  <a:srgbClr val="002060"/>
                </a:solidFill>
                <a:effectLst>
                  <a:outerShdw blurRad="38100" dist="38100" dir="2700000" algn="tl">
                    <a:srgbClr val="000000">
                      <a:alpha val="43137"/>
                    </a:srgbClr>
                  </a:outerShdw>
                </a:effectLst>
              </a:rPr>
              <a:t>thác</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và</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sử</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dụng</a:t>
            </a:r>
            <a:r>
              <a:rPr lang="en-US" sz="800" dirty="0">
                <a:solidFill>
                  <a:srgbClr val="002060"/>
                </a:solidFill>
                <a:effectLst>
                  <a:outerShdw blurRad="38100" dist="38100" dir="2700000" algn="tl">
                    <a:srgbClr val="000000">
                      <a:alpha val="43137"/>
                    </a:srgbClr>
                  </a:outerShdw>
                </a:effectLst>
              </a:rPr>
              <a:t> </a:t>
            </a:r>
            <a:r>
              <a:rPr lang="en-US" sz="80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dịch</a:t>
            </a:r>
            <a:r>
              <a:rPr lang="en-US" sz="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vụ</a:t>
            </a:r>
            <a:r>
              <a:rPr lang="vi-VN" sz="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800" dirty="0" err="1">
                <a:solidFill>
                  <a:srgbClr val="002060"/>
                </a:solidFill>
                <a:effectLst>
                  <a:outerShdw blurRad="38100" dist="38100" dir="2700000" algn="tl">
                    <a:srgbClr val="000000">
                      <a:alpha val="43137"/>
                    </a:srgbClr>
                  </a:outerShdw>
                </a:effectLst>
              </a:rPr>
              <a:t>dữ</a:t>
            </a:r>
            <a:r>
              <a:rPr lang="vi-VN" sz="800" dirty="0">
                <a:solidFill>
                  <a:srgbClr val="002060"/>
                </a:solidFill>
                <a:effectLst>
                  <a:outerShdw blurRad="38100" dist="38100" dir="2700000" algn="tl">
                    <a:srgbClr val="000000">
                      <a:alpha val="43137"/>
                    </a:srgbClr>
                  </a:outerShdw>
                </a:effectLst>
              </a:rPr>
              <a:t> </a:t>
            </a:r>
            <a:r>
              <a:rPr lang="vi-VN" sz="800" dirty="0" err="1">
                <a:solidFill>
                  <a:srgbClr val="002060"/>
                </a:solidFill>
                <a:effectLst>
                  <a:outerShdw blurRad="38100" dist="38100" dir="2700000" algn="tl">
                    <a:srgbClr val="000000">
                      <a:alpha val="43137"/>
                    </a:srgbClr>
                  </a:outerShdw>
                </a:effectLst>
              </a:rPr>
              <a:t>liệu</a:t>
            </a:r>
            <a:r>
              <a:rPr lang="vi-VN" sz="800" dirty="0">
                <a:solidFill>
                  <a:srgbClr val="002060"/>
                </a:solidFill>
                <a:effectLst>
                  <a:outerShdw blurRad="38100" dist="38100" dir="2700000" algn="tl">
                    <a:srgbClr val="000000">
                      <a:alpha val="43137"/>
                    </a:srgbClr>
                  </a:outerShdw>
                </a:effectLst>
              </a:rPr>
              <a:t> (API)?</a:t>
            </a:r>
          </a:p>
        </p:txBody>
      </p:sp>
      <p:sp>
        <p:nvSpPr>
          <p:cNvPr id="96" name="TextBox 95">
            <a:extLst>
              <a:ext uri="{FF2B5EF4-FFF2-40B4-BE49-F238E27FC236}">
                <a16:creationId xmlns:a16="http://schemas.microsoft.com/office/drawing/2014/main" id="{030C70DB-FFE2-49D6-BB9B-629624D0BB7E}"/>
              </a:ext>
            </a:extLst>
          </p:cNvPr>
          <p:cNvSpPr txBox="1"/>
          <p:nvPr/>
        </p:nvSpPr>
        <p:spPr>
          <a:xfrm flipH="1">
            <a:off x="7788273" y="416450"/>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No</a:t>
            </a:r>
          </a:p>
        </p:txBody>
      </p:sp>
      <p:sp>
        <p:nvSpPr>
          <p:cNvPr id="98" name="TextBox 97">
            <a:extLst>
              <a:ext uri="{FF2B5EF4-FFF2-40B4-BE49-F238E27FC236}">
                <a16:creationId xmlns:a16="http://schemas.microsoft.com/office/drawing/2014/main" id="{479792CA-52E3-4D32-A17B-214193ADBB3A}"/>
              </a:ext>
            </a:extLst>
          </p:cNvPr>
          <p:cNvSpPr txBox="1"/>
          <p:nvPr/>
        </p:nvSpPr>
        <p:spPr>
          <a:xfrm flipH="1">
            <a:off x="6596518" y="909725"/>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Yes</a:t>
            </a:r>
          </a:p>
        </p:txBody>
      </p:sp>
      <p:cxnSp>
        <p:nvCxnSpPr>
          <p:cNvPr id="102" name="Straight Arrow Connector 101">
            <a:extLst>
              <a:ext uri="{FF2B5EF4-FFF2-40B4-BE49-F238E27FC236}">
                <a16:creationId xmlns:a16="http://schemas.microsoft.com/office/drawing/2014/main" id="{EF9A13E3-CFEE-486C-8A75-1B04BB8017B8}"/>
              </a:ext>
            </a:extLst>
          </p:cNvPr>
          <p:cNvCxnSpPr>
            <a:cxnSpLocks/>
          </p:cNvCxnSpPr>
          <p:nvPr/>
        </p:nvCxnSpPr>
        <p:spPr>
          <a:xfrm>
            <a:off x="3590228" y="2105544"/>
            <a:ext cx="587265"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4B7AE9C-4236-4DA3-A4DD-9140316D337E}"/>
              </a:ext>
            </a:extLst>
          </p:cNvPr>
          <p:cNvCxnSpPr>
            <a:cxnSpLocks/>
          </p:cNvCxnSpPr>
          <p:nvPr/>
        </p:nvCxnSpPr>
        <p:spPr>
          <a:xfrm flipV="1">
            <a:off x="4177493" y="631894"/>
            <a:ext cx="0" cy="147365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B680392-A65C-484D-AADB-55C3A5D33792}"/>
              </a:ext>
            </a:extLst>
          </p:cNvPr>
          <p:cNvSpPr txBox="1"/>
          <p:nvPr/>
        </p:nvSpPr>
        <p:spPr>
          <a:xfrm flipH="1">
            <a:off x="3463807" y="1907087"/>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Yes</a:t>
            </a:r>
          </a:p>
        </p:txBody>
      </p:sp>
      <p:cxnSp>
        <p:nvCxnSpPr>
          <p:cNvPr id="108" name="Straight Arrow Connector 107">
            <a:extLst>
              <a:ext uri="{FF2B5EF4-FFF2-40B4-BE49-F238E27FC236}">
                <a16:creationId xmlns:a16="http://schemas.microsoft.com/office/drawing/2014/main" id="{90D21E4E-9ED3-4A5E-BDA6-0EA9582FD010}"/>
              </a:ext>
            </a:extLst>
          </p:cNvPr>
          <p:cNvCxnSpPr>
            <a:cxnSpLocks/>
          </p:cNvCxnSpPr>
          <p:nvPr/>
        </p:nvCxnSpPr>
        <p:spPr>
          <a:xfrm>
            <a:off x="2242866" y="2427719"/>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C709A498-B573-4712-A7BE-3C7BE52C9A5C}"/>
              </a:ext>
            </a:extLst>
          </p:cNvPr>
          <p:cNvSpPr txBox="1"/>
          <p:nvPr/>
        </p:nvSpPr>
        <p:spPr>
          <a:xfrm flipH="1">
            <a:off x="2074948" y="2457666"/>
            <a:ext cx="640081"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No</a:t>
            </a:r>
          </a:p>
        </p:txBody>
      </p:sp>
      <p:cxnSp>
        <p:nvCxnSpPr>
          <p:cNvPr id="113" name="Straight Arrow Connector 112">
            <a:extLst>
              <a:ext uri="{FF2B5EF4-FFF2-40B4-BE49-F238E27FC236}">
                <a16:creationId xmlns:a16="http://schemas.microsoft.com/office/drawing/2014/main" id="{48D79B17-8F05-4FD6-817C-BFAC2029E5E1}"/>
              </a:ext>
            </a:extLst>
          </p:cNvPr>
          <p:cNvCxnSpPr>
            <a:cxnSpLocks/>
          </p:cNvCxnSpPr>
          <p:nvPr/>
        </p:nvCxnSpPr>
        <p:spPr>
          <a:xfrm>
            <a:off x="6278281" y="1386315"/>
            <a:ext cx="0" cy="214748"/>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7367F9A-EB8E-46C2-9B42-C69CD1AD367F}"/>
              </a:ext>
            </a:extLst>
          </p:cNvPr>
          <p:cNvCxnSpPr>
            <a:cxnSpLocks/>
          </p:cNvCxnSpPr>
          <p:nvPr/>
        </p:nvCxnSpPr>
        <p:spPr>
          <a:xfrm>
            <a:off x="6278281" y="2014809"/>
            <a:ext cx="0" cy="18387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0A96AD8-4B31-4396-BE86-16E69FA1ABA7}"/>
              </a:ext>
            </a:extLst>
          </p:cNvPr>
          <p:cNvCxnSpPr>
            <a:cxnSpLocks/>
          </p:cNvCxnSpPr>
          <p:nvPr/>
        </p:nvCxnSpPr>
        <p:spPr>
          <a:xfrm>
            <a:off x="5211481" y="2918735"/>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95FD8EE-3E4B-4709-B654-60126E70303E}"/>
              </a:ext>
            </a:extLst>
          </p:cNvPr>
          <p:cNvCxnSpPr>
            <a:cxnSpLocks/>
          </p:cNvCxnSpPr>
          <p:nvPr/>
        </p:nvCxnSpPr>
        <p:spPr>
          <a:xfrm>
            <a:off x="4103887" y="3558793"/>
            <a:ext cx="1" cy="19666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F7B0D32E-0491-4B57-A0BA-57D670C1BE3D}"/>
              </a:ext>
            </a:extLst>
          </p:cNvPr>
          <p:cNvCxnSpPr>
            <a:cxnSpLocks/>
          </p:cNvCxnSpPr>
          <p:nvPr/>
        </p:nvCxnSpPr>
        <p:spPr>
          <a:xfrm>
            <a:off x="7210605" y="2902903"/>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19D46D2-007E-401A-BB0A-BC22BC78984A}"/>
              </a:ext>
            </a:extLst>
          </p:cNvPr>
          <p:cNvCxnSpPr>
            <a:cxnSpLocks/>
          </p:cNvCxnSpPr>
          <p:nvPr/>
        </p:nvCxnSpPr>
        <p:spPr>
          <a:xfrm>
            <a:off x="6015395"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93C663C9-F4B0-4F1B-8C4B-5F4A62A331C4}"/>
              </a:ext>
            </a:extLst>
          </p:cNvPr>
          <p:cNvSpPr txBox="1"/>
          <p:nvPr/>
        </p:nvSpPr>
        <p:spPr>
          <a:xfrm>
            <a:off x="5427403" y="3926847"/>
            <a:ext cx="590930"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API mới</a:t>
            </a:r>
          </a:p>
        </p:txBody>
      </p:sp>
      <p:cxnSp>
        <p:nvCxnSpPr>
          <p:cNvPr id="127" name="Straight Arrow Connector 126">
            <a:extLst>
              <a:ext uri="{FF2B5EF4-FFF2-40B4-BE49-F238E27FC236}">
                <a16:creationId xmlns:a16="http://schemas.microsoft.com/office/drawing/2014/main" id="{89C9E5E6-C024-41DE-BB8C-71204A4F291D}"/>
              </a:ext>
            </a:extLst>
          </p:cNvPr>
          <p:cNvCxnSpPr>
            <a:cxnSpLocks/>
          </p:cNvCxnSpPr>
          <p:nvPr/>
        </p:nvCxnSpPr>
        <p:spPr>
          <a:xfrm>
            <a:off x="6702749"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2A469221-EA8D-4A6B-8222-C3296A82858A}"/>
              </a:ext>
            </a:extLst>
          </p:cNvPr>
          <p:cNvSpPr txBox="1"/>
          <p:nvPr/>
        </p:nvSpPr>
        <p:spPr>
          <a:xfrm>
            <a:off x="6134622" y="3926847"/>
            <a:ext cx="754101"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Bản đồ mới</a:t>
            </a:r>
          </a:p>
        </p:txBody>
      </p:sp>
      <p:sp>
        <p:nvSpPr>
          <p:cNvPr id="129" name="TextBox 128">
            <a:extLst>
              <a:ext uri="{FF2B5EF4-FFF2-40B4-BE49-F238E27FC236}">
                <a16:creationId xmlns:a16="http://schemas.microsoft.com/office/drawing/2014/main" id="{CACDEF14-040E-438B-A196-B4C826197EBF}"/>
              </a:ext>
            </a:extLst>
          </p:cNvPr>
          <p:cNvSpPr txBox="1"/>
          <p:nvPr/>
        </p:nvSpPr>
        <p:spPr>
          <a:xfrm>
            <a:off x="7005459" y="3926847"/>
            <a:ext cx="998901"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Bảng dữ liệu mới</a:t>
            </a:r>
          </a:p>
        </p:txBody>
      </p:sp>
      <p:cxnSp>
        <p:nvCxnSpPr>
          <p:cNvPr id="130" name="Straight Arrow Connector 129">
            <a:extLst>
              <a:ext uri="{FF2B5EF4-FFF2-40B4-BE49-F238E27FC236}">
                <a16:creationId xmlns:a16="http://schemas.microsoft.com/office/drawing/2014/main" id="{7CF4D0CA-FB28-4E3C-A9C0-6ED9DD732C88}"/>
              </a:ext>
            </a:extLst>
          </p:cNvPr>
          <p:cNvCxnSpPr>
            <a:cxnSpLocks/>
          </p:cNvCxnSpPr>
          <p:nvPr/>
        </p:nvCxnSpPr>
        <p:spPr>
          <a:xfrm>
            <a:off x="7637893"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25377E35-CBC6-4E90-808E-0304C91C9497}"/>
              </a:ext>
            </a:extLst>
          </p:cNvPr>
          <p:cNvCxnSpPr>
            <a:cxnSpLocks/>
          </p:cNvCxnSpPr>
          <p:nvPr/>
        </p:nvCxnSpPr>
        <p:spPr>
          <a:xfrm>
            <a:off x="8340626" y="3556867"/>
            <a:ext cx="0" cy="308664"/>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7332C47-3489-4303-9A70-D834F9AE40C2}"/>
              </a:ext>
            </a:extLst>
          </p:cNvPr>
          <p:cNvSpPr txBox="1"/>
          <p:nvPr/>
        </p:nvSpPr>
        <p:spPr>
          <a:xfrm>
            <a:off x="8103299" y="3914527"/>
            <a:ext cx="754099"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solidFill>
                  <a:schemeClr val="accent5">
                    <a:lumMod val="50000"/>
                  </a:schemeClr>
                </a:solidFill>
              </a:rPr>
              <a:t>Đồ thị mới</a:t>
            </a:r>
          </a:p>
        </p:txBody>
      </p:sp>
      <p:cxnSp>
        <p:nvCxnSpPr>
          <p:cNvPr id="133" name="Straight Arrow Connector 132">
            <a:extLst>
              <a:ext uri="{FF2B5EF4-FFF2-40B4-BE49-F238E27FC236}">
                <a16:creationId xmlns:a16="http://schemas.microsoft.com/office/drawing/2014/main" id="{9D04F06A-6BBE-4EEC-AB23-E7920AFD01AF}"/>
              </a:ext>
            </a:extLst>
          </p:cNvPr>
          <p:cNvCxnSpPr>
            <a:cxnSpLocks/>
          </p:cNvCxnSpPr>
          <p:nvPr/>
        </p:nvCxnSpPr>
        <p:spPr>
          <a:xfrm>
            <a:off x="7650421" y="4270315"/>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EF733479-0036-42F4-8115-AF7EC4AEE0C1}"/>
              </a:ext>
            </a:extLst>
          </p:cNvPr>
          <p:cNvSpPr txBox="1"/>
          <p:nvPr/>
        </p:nvSpPr>
        <p:spPr>
          <a:xfrm>
            <a:off x="6325137" y="4563478"/>
            <a:ext cx="1122477"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vi-VN"/>
              <a:t>Chính sách chia sẻ</a:t>
            </a:r>
          </a:p>
        </p:txBody>
      </p:sp>
      <p:cxnSp>
        <p:nvCxnSpPr>
          <p:cNvPr id="135" name="Straight Arrow Connector 134">
            <a:extLst>
              <a:ext uri="{FF2B5EF4-FFF2-40B4-BE49-F238E27FC236}">
                <a16:creationId xmlns:a16="http://schemas.microsoft.com/office/drawing/2014/main" id="{6968093F-365B-47DF-9766-C2F6DE95C1C2}"/>
              </a:ext>
            </a:extLst>
          </p:cNvPr>
          <p:cNvCxnSpPr>
            <a:cxnSpLocks/>
          </p:cNvCxnSpPr>
          <p:nvPr/>
        </p:nvCxnSpPr>
        <p:spPr>
          <a:xfrm>
            <a:off x="8550437" y="4270315"/>
            <a:ext cx="0" cy="241087"/>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1DDF6AD9-B0F6-4C7C-A970-D96270A89179}"/>
              </a:ext>
            </a:extLst>
          </p:cNvPr>
          <p:cNvSpPr txBox="1"/>
          <p:nvPr/>
        </p:nvSpPr>
        <p:spPr>
          <a:xfrm>
            <a:off x="7498456" y="4563478"/>
            <a:ext cx="1381678"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solidFill>
                  <a:schemeClr val="accent5">
                    <a:lumMod val="50000"/>
                  </a:schemeClr>
                </a:solidFill>
                <a:effectLst>
                  <a:outerShdw blurRad="38100" dist="38100" dir="2700000" algn="tl">
                    <a:srgbClr val="000000">
                      <a:alpha val="43137"/>
                    </a:srgbClr>
                  </a:outerShdw>
                </a:effectLst>
              </a:defRPr>
            </a:lvl1pPr>
          </a:lstStyle>
          <a:p>
            <a:r>
              <a:rPr lang="en-US" dirty="0">
                <a:latin typeface="Arial" panose="020B0604020202020204" pitchFamily="34" charset="0"/>
                <a:cs typeface="Arial" panose="020B0604020202020204" pitchFamily="34" charset="0"/>
              </a:rPr>
              <a:t>Chính </a:t>
            </a:r>
            <a:r>
              <a:rPr lang="en-US" dirty="0" err="1">
                <a:latin typeface="Arial" panose="020B0604020202020204" pitchFamily="34" charset="0"/>
                <a:cs typeface="Arial" panose="020B0604020202020204" pitchFamily="34" charset="0"/>
              </a:rPr>
              <a:t>sách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t>
            </a:r>
            <a:endParaRPr lang="vi-VN" dirty="0">
              <a:latin typeface="Arial" panose="020B0604020202020204" pitchFamily="34" charset="0"/>
              <a:cs typeface="Arial" panose="020B0604020202020204" pitchFamily="34" charset="0"/>
            </a:endParaRPr>
          </a:p>
        </p:txBody>
      </p:sp>
      <p:sp>
        <p:nvSpPr>
          <p:cNvPr id="137" name="Circle: Hollow 136">
            <a:extLst>
              <a:ext uri="{FF2B5EF4-FFF2-40B4-BE49-F238E27FC236}">
                <a16:creationId xmlns:a16="http://schemas.microsoft.com/office/drawing/2014/main" id="{63F4CA7F-41C1-46D5-AD23-CC68176D2651}"/>
              </a:ext>
            </a:extLst>
          </p:cNvPr>
          <p:cNvSpPr/>
          <p:nvPr/>
        </p:nvSpPr>
        <p:spPr>
          <a:xfrm>
            <a:off x="3987825" y="3819558"/>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138" name="TextBox 137">
            <a:extLst>
              <a:ext uri="{FF2B5EF4-FFF2-40B4-BE49-F238E27FC236}">
                <a16:creationId xmlns:a16="http://schemas.microsoft.com/office/drawing/2014/main" id="{0DF608B8-93F3-49E6-91CC-22B56B4D57E0}"/>
              </a:ext>
            </a:extLst>
          </p:cNvPr>
          <p:cNvSpPr txBox="1"/>
          <p:nvPr/>
        </p:nvSpPr>
        <p:spPr>
          <a:xfrm>
            <a:off x="3896125" y="4015317"/>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140" name="Straight Arrow Connector 139">
            <a:extLst>
              <a:ext uri="{FF2B5EF4-FFF2-40B4-BE49-F238E27FC236}">
                <a16:creationId xmlns:a16="http://schemas.microsoft.com/office/drawing/2014/main" id="{E418F011-F8C9-4F5F-ADAD-84617B63566E}"/>
              </a:ext>
            </a:extLst>
          </p:cNvPr>
          <p:cNvCxnSpPr>
            <a:cxnSpLocks/>
          </p:cNvCxnSpPr>
          <p:nvPr/>
        </p:nvCxnSpPr>
        <p:spPr>
          <a:xfrm>
            <a:off x="7108017" y="4908402"/>
            <a:ext cx="3986" cy="17246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D99F5F8B-EEB1-4800-BD6B-63D3B2149127}"/>
              </a:ext>
            </a:extLst>
          </p:cNvPr>
          <p:cNvSpPr txBox="1"/>
          <p:nvPr/>
        </p:nvSpPr>
        <p:spPr>
          <a:xfrm>
            <a:off x="5362206" y="5153341"/>
            <a:ext cx="3560259" cy="215444"/>
          </a:xfrm>
          <a:prstGeom prst="rect">
            <a:avLst/>
          </a:prstGeom>
          <a:solidFill>
            <a:schemeClr val="accent6">
              <a:lumMod val="40000"/>
              <a:lumOff val="60000"/>
            </a:schemeClr>
          </a:solidFill>
          <a:ln w="1905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r>
              <a:rPr lang="vi-VN" sz="800"/>
              <a:t>Kiểm tra, thẩm định, phê duyệt</a:t>
            </a:r>
            <a:endParaRPr lang="vi-VN" sz="800">
              <a:solidFill>
                <a:schemeClr val="accent5">
                  <a:lumMod val="50000"/>
                </a:schemeClr>
              </a:solidFill>
            </a:endParaRPr>
          </a:p>
        </p:txBody>
      </p:sp>
      <p:sp>
        <p:nvSpPr>
          <p:cNvPr id="142" name="Diamond 141">
            <a:extLst>
              <a:ext uri="{FF2B5EF4-FFF2-40B4-BE49-F238E27FC236}">
                <a16:creationId xmlns:a16="http://schemas.microsoft.com/office/drawing/2014/main" id="{56070C11-C9EA-41C9-ACCA-1DA484C6F08E}"/>
              </a:ext>
            </a:extLst>
          </p:cNvPr>
          <p:cNvSpPr/>
          <p:nvPr/>
        </p:nvSpPr>
        <p:spPr>
          <a:xfrm>
            <a:off x="5482904" y="5596272"/>
            <a:ext cx="3295255" cy="500015"/>
          </a:xfrm>
          <a:prstGeom prst="diamond">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
                <a:solidFill>
                  <a:srgbClr val="002060"/>
                </a:solidFill>
                <a:effectLst>
                  <a:outerShdw blurRad="38100" dist="38100" dir="2700000" algn="tl">
                    <a:srgbClr val="000000">
                      <a:alpha val="43137"/>
                    </a:srgbClr>
                  </a:outerShdw>
                </a:effectLst>
              </a:rPr>
              <a:t>Đáp ứng yêu cầu kiểm tra, thẩm định?</a:t>
            </a:r>
          </a:p>
        </p:txBody>
      </p:sp>
      <p:sp>
        <p:nvSpPr>
          <p:cNvPr id="143" name="TextBox 142">
            <a:extLst>
              <a:ext uri="{FF2B5EF4-FFF2-40B4-BE49-F238E27FC236}">
                <a16:creationId xmlns:a16="http://schemas.microsoft.com/office/drawing/2014/main" id="{5CB89B70-44D1-4E94-BC37-92B129F5F532}"/>
              </a:ext>
            </a:extLst>
          </p:cNvPr>
          <p:cNvSpPr txBox="1"/>
          <p:nvPr/>
        </p:nvSpPr>
        <p:spPr>
          <a:xfrm flipH="1">
            <a:off x="7101326" y="6106448"/>
            <a:ext cx="754104"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Đáp ứng</a:t>
            </a:r>
          </a:p>
        </p:txBody>
      </p:sp>
      <p:cxnSp>
        <p:nvCxnSpPr>
          <p:cNvPr id="144" name="Straight Arrow Connector 143">
            <a:extLst>
              <a:ext uri="{FF2B5EF4-FFF2-40B4-BE49-F238E27FC236}">
                <a16:creationId xmlns:a16="http://schemas.microsoft.com/office/drawing/2014/main" id="{0133891A-A102-4054-8C1E-7287C5B5A51B}"/>
              </a:ext>
            </a:extLst>
          </p:cNvPr>
          <p:cNvCxnSpPr>
            <a:cxnSpLocks/>
          </p:cNvCxnSpPr>
          <p:nvPr/>
        </p:nvCxnSpPr>
        <p:spPr>
          <a:xfrm flipV="1">
            <a:off x="8857398" y="6439895"/>
            <a:ext cx="1920669" cy="34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D6BD3B71-2FA7-49EC-B5D0-20211AA2ED4E}"/>
              </a:ext>
            </a:extLst>
          </p:cNvPr>
          <p:cNvSpPr txBox="1"/>
          <p:nvPr/>
        </p:nvSpPr>
        <p:spPr>
          <a:xfrm>
            <a:off x="5494707" y="6359787"/>
            <a:ext cx="3295255" cy="215444"/>
          </a:xfrm>
          <a:prstGeom prst="rect">
            <a:avLst/>
          </a:prstGeom>
          <a:solidFill>
            <a:schemeClr val="accent6">
              <a:lumMod val="40000"/>
              <a:lumOff val="60000"/>
            </a:schemeClr>
          </a:solidFill>
          <a:ln w="1270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800">
                <a:effectLst>
                  <a:outerShdw blurRad="38100" dist="38100" dir="2700000" algn="tl">
                    <a:srgbClr val="000000">
                      <a:alpha val="43137"/>
                    </a:srgbClr>
                  </a:outerShdw>
                </a:effectLst>
              </a:defRPr>
            </a:lvl1pPr>
          </a:lstStyle>
          <a:p>
            <a:r>
              <a:rPr lang="vi-VN"/>
              <a:t>Chính thức công bố và vận hành trên GeoGate, GeoSpace</a:t>
            </a:r>
          </a:p>
        </p:txBody>
      </p:sp>
      <p:cxnSp>
        <p:nvCxnSpPr>
          <p:cNvPr id="146" name="Straight Arrow Connector 145">
            <a:extLst>
              <a:ext uri="{FF2B5EF4-FFF2-40B4-BE49-F238E27FC236}">
                <a16:creationId xmlns:a16="http://schemas.microsoft.com/office/drawing/2014/main" id="{3A4CC58B-9770-4C6E-A46D-733D6522AD7B}"/>
              </a:ext>
            </a:extLst>
          </p:cNvPr>
          <p:cNvCxnSpPr>
            <a:cxnSpLocks/>
          </p:cNvCxnSpPr>
          <p:nvPr/>
        </p:nvCxnSpPr>
        <p:spPr>
          <a:xfrm>
            <a:off x="7124951" y="5399474"/>
            <a:ext cx="3986" cy="17246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B72F34D-473D-4011-80A9-352271F6F7F3}"/>
              </a:ext>
            </a:extLst>
          </p:cNvPr>
          <p:cNvCxnSpPr>
            <a:cxnSpLocks/>
          </p:cNvCxnSpPr>
          <p:nvPr/>
        </p:nvCxnSpPr>
        <p:spPr>
          <a:xfrm>
            <a:off x="7142335" y="6146885"/>
            <a:ext cx="3986" cy="172465"/>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9" name="Circle: Hollow 148">
            <a:extLst>
              <a:ext uri="{FF2B5EF4-FFF2-40B4-BE49-F238E27FC236}">
                <a16:creationId xmlns:a16="http://schemas.microsoft.com/office/drawing/2014/main" id="{D6C9AB91-0380-46F3-9975-8B518AC8D863}"/>
              </a:ext>
            </a:extLst>
          </p:cNvPr>
          <p:cNvSpPr/>
          <p:nvPr/>
        </p:nvSpPr>
        <p:spPr>
          <a:xfrm>
            <a:off x="10868236" y="6368218"/>
            <a:ext cx="232125" cy="208809"/>
          </a:xfrm>
          <a:prstGeom prst="donu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00">
              <a:solidFill>
                <a:schemeClr val="tx1"/>
              </a:solidFill>
            </a:endParaRPr>
          </a:p>
        </p:txBody>
      </p:sp>
      <p:sp>
        <p:nvSpPr>
          <p:cNvPr id="150" name="TextBox 149">
            <a:extLst>
              <a:ext uri="{FF2B5EF4-FFF2-40B4-BE49-F238E27FC236}">
                <a16:creationId xmlns:a16="http://schemas.microsoft.com/office/drawing/2014/main" id="{959B9AA4-2140-4F46-B679-67E5FA2FB696}"/>
              </a:ext>
            </a:extLst>
          </p:cNvPr>
          <p:cNvSpPr txBox="1"/>
          <p:nvPr/>
        </p:nvSpPr>
        <p:spPr>
          <a:xfrm>
            <a:off x="11128754" y="6334122"/>
            <a:ext cx="369012" cy="215444"/>
          </a:xfrm>
          <a:prstGeom prst="rect">
            <a:avLst/>
          </a:prstGeom>
          <a:noFill/>
        </p:spPr>
        <p:txBody>
          <a:bodyPr wrap="none" rtlCol="0">
            <a:spAutoFit/>
          </a:bodyPr>
          <a:lstStyle/>
          <a:p>
            <a:r>
              <a:rPr lang="vi-VN" sz="800">
                <a:solidFill>
                  <a:srgbClr val="C00000"/>
                </a:solidFill>
                <a:effectLst>
                  <a:outerShdw blurRad="38100" dist="38100" dir="2700000" algn="tl">
                    <a:srgbClr val="000000">
                      <a:alpha val="43137"/>
                    </a:srgbClr>
                  </a:outerShdw>
                </a:effectLst>
              </a:rPr>
              <a:t>End</a:t>
            </a:r>
          </a:p>
        </p:txBody>
      </p:sp>
      <p:cxnSp>
        <p:nvCxnSpPr>
          <p:cNvPr id="152" name="Straight Arrow Connector 151">
            <a:extLst>
              <a:ext uri="{FF2B5EF4-FFF2-40B4-BE49-F238E27FC236}">
                <a16:creationId xmlns:a16="http://schemas.microsoft.com/office/drawing/2014/main" id="{0DBF61A0-4966-4531-811A-25A8D783582E}"/>
              </a:ext>
            </a:extLst>
          </p:cNvPr>
          <p:cNvCxnSpPr>
            <a:cxnSpLocks/>
          </p:cNvCxnSpPr>
          <p:nvPr/>
        </p:nvCxnSpPr>
        <p:spPr>
          <a:xfrm>
            <a:off x="6274295" y="2457666"/>
            <a:ext cx="0" cy="18387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F0935AAD-CA07-475B-A784-01C31349986F}"/>
              </a:ext>
            </a:extLst>
          </p:cNvPr>
          <p:cNvSpPr/>
          <p:nvPr/>
        </p:nvSpPr>
        <p:spPr>
          <a:xfrm>
            <a:off x="8344849" y="1592961"/>
            <a:ext cx="643695"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Resources</a:t>
            </a:r>
            <a:endParaRPr lang="vi-VN" sz="800"/>
          </a:p>
        </p:txBody>
      </p:sp>
      <p:sp>
        <p:nvSpPr>
          <p:cNvPr id="154" name="Rectangle 153">
            <a:extLst>
              <a:ext uri="{FF2B5EF4-FFF2-40B4-BE49-F238E27FC236}">
                <a16:creationId xmlns:a16="http://schemas.microsoft.com/office/drawing/2014/main" id="{489AA729-EBBA-453B-8D88-81F56B49C3AC}"/>
              </a:ext>
            </a:extLst>
          </p:cNvPr>
          <p:cNvSpPr/>
          <p:nvPr/>
        </p:nvSpPr>
        <p:spPr>
          <a:xfrm>
            <a:off x="9063671" y="1586411"/>
            <a:ext cx="643704"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API</a:t>
            </a:r>
            <a:endParaRPr lang="vi-VN" sz="800"/>
          </a:p>
        </p:txBody>
      </p:sp>
      <p:sp>
        <p:nvSpPr>
          <p:cNvPr id="155" name="Rectangle 154">
            <a:extLst>
              <a:ext uri="{FF2B5EF4-FFF2-40B4-BE49-F238E27FC236}">
                <a16:creationId xmlns:a16="http://schemas.microsoft.com/office/drawing/2014/main" id="{A1FC35BF-5568-4575-A51B-668011277943}"/>
              </a:ext>
            </a:extLst>
          </p:cNvPr>
          <p:cNvSpPr/>
          <p:nvPr/>
        </p:nvSpPr>
        <p:spPr>
          <a:xfrm>
            <a:off x="9988093" y="1938685"/>
            <a:ext cx="643704"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Account</a:t>
            </a:r>
            <a:endParaRPr lang="vi-VN" sz="800"/>
          </a:p>
        </p:txBody>
      </p:sp>
      <p:sp>
        <p:nvSpPr>
          <p:cNvPr id="156" name="Rectangle 155">
            <a:extLst>
              <a:ext uri="{FF2B5EF4-FFF2-40B4-BE49-F238E27FC236}">
                <a16:creationId xmlns:a16="http://schemas.microsoft.com/office/drawing/2014/main" id="{3D2635DB-0C81-4E79-9F31-31D53B77EA35}"/>
              </a:ext>
            </a:extLst>
          </p:cNvPr>
          <p:cNvSpPr/>
          <p:nvPr/>
        </p:nvSpPr>
        <p:spPr>
          <a:xfrm>
            <a:off x="9157932" y="1938686"/>
            <a:ext cx="735897"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Consumers</a:t>
            </a:r>
            <a:endParaRPr lang="vi-VN" sz="800"/>
          </a:p>
        </p:txBody>
      </p:sp>
      <p:sp>
        <p:nvSpPr>
          <p:cNvPr id="157" name="Rectangle 156">
            <a:extLst>
              <a:ext uri="{FF2B5EF4-FFF2-40B4-BE49-F238E27FC236}">
                <a16:creationId xmlns:a16="http://schemas.microsoft.com/office/drawing/2014/main" id="{9EB30A45-D230-4311-82CB-B3BF4FB62FF8}"/>
              </a:ext>
            </a:extLst>
          </p:cNvPr>
          <p:cNvSpPr/>
          <p:nvPr/>
        </p:nvSpPr>
        <p:spPr>
          <a:xfrm>
            <a:off x="10699638" y="1937972"/>
            <a:ext cx="617439"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My Producers</a:t>
            </a:r>
            <a:endParaRPr lang="vi-VN" sz="800"/>
          </a:p>
        </p:txBody>
      </p:sp>
      <p:sp>
        <p:nvSpPr>
          <p:cNvPr id="158" name="Rectangle 157">
            <a:extLst>
              <a:ext uri="{FF2B5EF4-FFF2-40B4-BE49-F238E27FC236}">
                <a16:creationId xmlns:a16="http://schemas.microsoft.com/office/drawing/2014/main" id="{3BB50A7B-B568-43B2-87D7-AA1A76912B53}"/>
              </a:ext>
            </a:extLst>
          </p:cNvPr>
          <p:cNvSpPr/>
          <p:nvPr/>
        </p:nvSpPr>
        <p:spPr>
          <a:xfrm>
            <a:off x="9799436" y="1586410"/>
            <a:ext cx="718178"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Map</a:t>
            </a:r>
            <a:endParaRPr lang="vi-VN" sz="800"/>
          </a:p>
        </p:txBody>
      </p:sp>
      <p:sp>
        <p:nvSpPr>
          <p:cNvPr id="159" name="Rectangle 158">
            <a:extLst>
              <a:ext uri="{FF2B5EF4-FFF2-40B4-BE49-F238E27FC236}">
                <a16:creationId xmlns:a16="http://schemas.microsoft.com/office/drawing/2014/main" id="{123931D8-D14C-4ED1-912F-AEE34DB399F8}"/>
              </a:ext>
            </a:extLst>
          </p:cNvPr>
          <p:cNvSpPr/>
          <p:nvPr/>
        </p:nvSpPr>
        <p:spPr>
          <a:xfrm>
            <a:off x="10598899" y="1584436"/>
            <a:ext cx="718178"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Table</a:t>
            </a:r>
            <a:endParaRPr lang="vi-VN" sz="800"/>
          </a:p>
        </p:txBody>
      </p:sp>
      <p:sp>
        <p:nvSpPr>
          <p:cNvPr id="160" name="Rectangle 159">
            <a:extLst>
              <a:ext uri="{FF2B5EF4-FFF2-40B4-BE49-F238E27FC236}">
                <a16:creationId xmlns:a16="http://schemas.microsoft.com/office/drawing/2014/main" id="{534874A4-48B9-4B03-BCFB-4A469C8357FF}"/>
              </a:ext>
            </a:extLst>
          </p:cNvPr>
          <p:cNvSpPr/>
          <p:nvPr/>
        </p:nvSpPr>
        <p:spPr>
          <a:xfrm>
            <a:off x="8344849" y="1938687"/>
            <a:ext cx="718819" cy="262761"/>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Create New Graph</a:t>
            </a:r>
            <a:endParaRPr lang="vi-VN" sz="800"/>
          </a:p>
        </p:txBody>
      </p:sp>
      <p:sp>
        <p:nvSpPr>
          <p:cNvPr id="59" name="Rectangle 58">
            <a:extLst>
              <a:ext uri="{FF2B5EF4-FFF2-40B4-BE49-F238E27FC236}">
                <a16:creationId xmlns:a16="http://schemas.microsoft.com/office/drawing/2014/main" id="{DD84BF27-0484-4EE8-8C43-3B7F0FC9E7A8}"/>
              </a:ext>
            </a:extLst>
          </p:cNvPr>
          <p:cNvSpPr/>
          <p:nvPr/>
        </p:nvSpPr>
        <p:spPr>
          <a:xfrm>
            <a:off x="8048291" y="1437065"/>
            <a:ext cx="3453698" cy="88343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1" name="Straight Connector 60">
            <a:extLst>
              <a:ext uri="{FF2B5EF4-FFF2-40B4-BE49-F238E27FC236}">
                <a16:creationId xmlns:a16="http://schemas.microsoft.com/office/drawing/2014/main" id="{885B63D1-5AF9-4724-9552-420328E166F7}"/>
              </a:ext>
            </a:extLst>
          </p:cNvPr>
          <p:cNvCxnSpPr>
            <a:cxnSpLocks/>
          </p:cNvCxnSpPr>
          <p:nvPr/>
        </p:nvCxnSpPr>
        <p:spPr>
          <a:xfrm flipV="1">
            <a:off x="7616155" y="1773686"/>
            <a:ext cx="368132" cy="791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460F197E-87A3-48E4-8D25-B3EFB155EFBD}"/>
              </a:ext>
            </a:extLst>
          </p:cNvPr>
          <p:cNvCxnSpPr>
            <a:cxnSpLocks/>
          </p:cNvCxnSpPr>
          <p:nvPr/>
        </p:nvCxnSpPr>
        <p:spPr>
          <a:xfrm>
            <a:off x="8878140" y="5840157"/>
            <a:ext cx="2585970" cy="6122"/>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9DAC688C-2338-44F5-8F76-50F21B4B99E2}"/>
              </a:ext>
            </a:extLst>
          </p:cNvPr>
          <p:cNvSpPr txBox="1"/>
          <p:nvPr/>
        </p:nvSpPr>
        <p:spPr>
          <a:xfrm flipH="1">
            <a:off x="9069178" y="5613386"/>
            <a:ext cx="914692"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Không đáp ứng</a:t>
            </a:r>
          </a:p>
        </p:txBody>
      </p:sp>
      <p:cxnSp>
        <p:nvCxnSpPr>
          <p:cNvPr id="163" name="Straight Arrow Connector 162">
            <a:extLst>
              <a:ext uri="{FF2B5EF4-FFF2-40B4-BE49-F238E27FC236}">
                <a16:creationId xmlns:a16="http://schemas.microsoft.com/office/drawing/2014/main" id="{17437C25-5C8C-4A9D-AFE1-66A8D996A71E}"/>
              </a:ext>
            </a:extLst>
          </p:cNvPr>
          <p:cNvCxnSpPr>
            <a:cxnSpLocks/>
          </p:cNvCxnSpPr>
          <p:nvPr/>
        </p:nvCxnSpPr>
        <p:spPr>
          <a:xfrm flipH="1" flipV="1">
            <a:off x="11434098" y="3376919"/>
            <a:ext cx="30012" cy="2451911"/>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39BBD66C-07EE-4E57-A597-738CF2593E51}"/>
              </a:ext>
            </a:extLst>
          </p:cNvPr>
          <p:cNvCxnSpPr>
            <a:cxnSpLocks/>
          </p:cNvCxnSpPr>
          <p:nvPr/>
        </p:nvCxnSpPr>
        <p:spPr>
          <a:xfrm flipH="1">
            <a:off x="8550437" y="3369887"/>
            <a:ext cx="2883662" cy="7031"/>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EED63048-BA06-45A2-8142-F514759C593F}"/>
              </a:ext>
            </a:extLst>
          </p:cNvPr>
          <p:cNvSpPr txBox="1"/>
          <p:nvPr/>
        </p:nvSpPr>
        <p:spPr>
          <a:xfrm flipH="1">
            <a:off x="9001367" y="3124928"/>
            <a:ext cx="1065497"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Yêu cầu chỉnh sửa</a:t>
            </a:r>
          </a:p>
        </p:txBody>
      </p:sp>
      <p:sp>
        <p:nvSpPr>
          <p:cNvPr id="170" name="TextBox 169">
            <a:extLst>
              <a:ext uri="{FF2B5EF4-FFF2-40B4-BE49-F238E27FC236}">
                <a16:creationId xmlns:a16="http://schemas.microsoft.com/office/drawing/2014/main" id="{92D4AA52-6079-45F5-B50D-C29AFC9011FB}"/>
              </a:ext>
            </a:extLst>
          </p:cNvPr>
          <p:cNvSpPr txBox="1"/>
          <p:nvPr/>
        </p:nvSpPr>
        <p:spPr>
          <a:xfrm>
            <a:off x="1553252" y="4854050"/>
            <a:ext cx="425025" cy="215444"/>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vi-VN"/>
            </a:defPPr>
            <a:lvl1pPr algn="just">
              <a:defRPr sz="800">
                <a:solidFill>
                  <a:srgbClr val="002060"/>
                </a:solidFill>
                <a:effectLst>
                  <a:outerShdw blurRad="38100" dist="38100" dir="2700000" algn="tl">
                    <a:srgbClr val="000000">
                      <a:alpha val="43137"/>
                    </a:srgbClr>
                  </a:outerShdw>
                </a:effectLst>
              </a:defRPr>
            </a:lvl1pPr>
          </a:lstStyle>
          <a:p>
            <a:endParaRPr lang="vi-VN"/>
          </a:p>
        </p:txBody>
      </p:sp>
      <p:sp>
        <p:nvSpPr>
          <p:cNvPr id="171" name="TextBox 170">
            <a:extLst>
              <a:ext uri="{FF2B5EF4-FFF2-40B4-BE49-F238E27FC236}">
                <a16:creationId xmlns:a16="http://schemas.microsoft.com/office/drawing/2014/main" id="{FF076D81-C349-43F7-93A3-9031915FDA4A}"/>
              </a:ext>
            </a:extLst>
          </p:cNvPr>
          <p:cNvSpPr txBox="1"/>
          <p:nvPr/>
        </p:nvSpPr>
        <p:spPr>
          <a:xfrm>
            <a:off x="1553251" y="5253250"/>
            <a:ext cx="425025" cy="215444"/>
          </a:xfrm>
          <a:prstGeom prst="rect">
            <a:avLst/>
          </a:prstGeom>
          <a:solidFill>
            <a:schemeClr val="accent4">
              <a:lumMod val="20000"/>
              <a:lumOff val="80000"/>
            </a:schemeClr>
          </a:solidFill>
          <a:ln>
            <a:solidFill>
              <a:srgbClr val="C00000"/>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endParaRPr lang="vi-VN" sz="800">
              <a:solidFill>
                <a:schemeClr val="accent5">
                  <a:lumMod val="50000"/>
                </a:schemeClr>
              </a:solidFill>
            </a:endParaRPr>
          </a:p>
        </p:txBody>
      </p:sp>
      <p:sp>
        <p:nvSpPr>
          <p:cNvPr id="172" name="TextBox 171">
            <a:extLst>
              <a:ext uri="{FF2B5EF4-FFF2-40B4-BE49-F238E27FC236}">
                <a16:creationId xmlns:a16="http://schemas.microsoft.com/office/drawing/2014/main" id="{717E8E89-CF4D-47FA-94AD-6513BF06EA6C}"/>
              </a:ext>
            </a:extLst>
          </p:cNvPr>
          <p:cNvSpPr txBox="1"/>
          <p:nvPr/>
        </p:nvSpPr>
        <p:spPr>
          <a:xfrm flipH="1">
            <a:off x="1978277" y="4876326"/>
            <a:ext cx="1982564" cy="215444"/>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Thực hiện tại GeoGate – Khách hàng</a:t>
            </a:r>
          </a:p>
        </p:txBody>
      </p:sp>
      <p:sp>
        <p:nvSpPr>
          <p:cNvPr id="173" name="TextBox 172">
            <a:extLst>
              <a:ext uri="{FF2B5EF4-FFF2-40B4-BE49-F238E27FC236}">
                <a16:creationId xmlns:a16="http://schemas.microsoft.com/office/drawing/2014/main" id="{1B553974-63BB-4371-83A3-2E3C88DB8DE2}"/>
              </a:ext>
            </a:extLst>
          </p:cNvPr>
          <p:cNvSpPr txBox="1"/>
          <p:nvPr/>
        </p:nvSpPr>
        <p:spPr>
          <a:xfrm flipH="1">
            <a:off x="1970530" y="5183648"/>
            <a:ext cx="2009548" cy="215444"/>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GeoSapce – </a:t>
            </a:r>
            <a:r>
              <a:rPr lang="vi-VN" sz="800" dirty="0" err="1">
                <a:effectLst>
                  <a:outerShdw blurRad="38100" dist="38100" dir="2700000" algn="tl">
                    <a:srgbClr val="000000">
                      <a:alpha val="43137"/>
                    </a:srgbClr>
                  </a:outerShdw>
                </a:effectLst>
              </a:rPr>
              <a:t>Khách</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hàng</a:t>
            </a:r>
            <a:endParaRPr lang="vi-VN" sz="800" dirty="0">
              <a:effectLst>
                <a:outerShdw blurRad="38100" dist="38100" dir="2700000" algn="tl">
                  <a:srgbClr val="000000">
                    <a:alpha val="43137"/>
                  </a:srgbClr>
                </a:outerShdw>
              </a:effectLst>
            </a:endParaRPr>
          </a:p>
        </p:txBody>
      </p:sp>
      <p:sp>
        <p:nvSpPr>
          <p:cNvPr id="174" name="TextBox 173">
            <a:extLst>
              <a:ext uri="{FF2B5EF4-FFF2-40B4-BE49-F238E27FC236}">
                <a16:creationId xmlns:a16="http://schemas.microsoft.com/office/drawing/2014/main" id="{CF2BE340-E730-4861-AE2D-4930BF14682D}"/>
              </a:ext>
            </a:extLst>
          </p:cNvPr>
          <p:cNvSpPr txBox="1"/>
          <p:nvPr/>
        </p:nvSpPr>
        <p:spPr>
          <a:xfrm>
            <a:off x="1553251" y="5619324"/>
            <a:ext cx="425025" cy="215444"/>
          </a:xfrm>
          <a:prstGeom prst="rect">
            <a:avLst/>
          </a:prstGeom>
          <a:solidFill>
            <a:schemeClr val="accent6">
              <a:lumMod val="60000"/>
              <a:lumOff val="40000"/>
            </a:schemeClr>
          </a:solidFill>
          <a:ln w="12700">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defPPr>
              <a:defRPr lang="vi-VN"/>
            </a:defPPr>
            <a:lvl1pPr algn="ctr">
              <a:defRPr sz="1200">
                <a:effectLst>
                  <a:outerShdw blurRad="38100" dist="38100" dir="2700000" algn="tl">
                    <a:srgbClr val="000000">
                      <a:alpha val="43137"/>
                    </a:srgbClr>
                  </a:outerShdw>
                </a:effectLst>
              </a:defRPr>
            </a:lvl1pPr>
          </a:lstStyle>
          <a:p>
            <a:endParaRPr lang="vi-VN" sz="800">
              <a:solidFill>
                <a:schemeClr val="accent5">
                  <a:lumMod val="50000"/>
                </a:schemeClr>
              </a:solidFill>
            </a:endParaRPr>
          </a:p>
        </p:txBody>
      </p:sp>
      <p:sp>
        <p:nvSpPr>
          <p:cNvPr id="175" name="TextBox 174">
            <a:extLst>
              <a:ext uri="{FF2B5EF4-FFF2-40B4-BE49-F238E27FC236}">
                <a16:creationId xmlns:a16="http://schemas.microsoft.com/office/drawing/2014/main" id="{33CB0CFC-FC6B-4FE0-B4FA-55DBF4CE0D99}"/>
              </a:ext>
            </a:extLst>
          </p:cNvPr>
          <p:cNvSpPr txBox="1"/>
          <p:nvPr/>
        </p:nvSpPr>
        <p:spPr>
          <a:xfrm flipH="1">
            <a:off x="1932152" y="5607337"/>
            <a:ext cx="2480171" cy="215444"/>
          </a:xfrm>
          <a:prstGeom prst="rect">
            <a:avLst/>
          </a:prstGeom>
          <a:noFill/>
        </p:spPr>
        <p:txBody>
          <a:bodyPr wrap="square" rtlCol="0">
            <a:spAutoFit/>
          </a:bodyPr>
          <a:lstStyle/>
          <a:p>
            <a:pPr algn="ctr"/>
            <a:r>
              <a:rPr lang="vi-VN" sz="800" dirty="0" err="1">
                <a:effectLst>
                  <a:outerShdw blurRad="38100" dist="38100" dir="2700000" algn="tl">
                    <a:srgbClr val="000000">
                      <a:alpha val="43137"/>
                    </a:srgbClr>
                  </a:outerShdw>
                </a:effectLst>
              </a:rPr>
              <a:t>Thực</a:t>
            </a:r>
            <a:r>
              <a:rPr lang="vi-VN" sz="800" dirty="0">
                <a:effectLst>
                  <a:outerShdw blurRad="38100" dist="38100" dir="2700000" algn="tl">
                    <a:srgbClr val="000000">
                      <a:alpha val="43137"/>
                    </a:srgbClr>
                  </a:outerShdw>
                </a:effectLst>
              </a:rPr>
              <a:t> </a:t>
            </a:r>
            <a:r>
              <a:rPr lang="vi-VN" sz="800" dirty="0" err="1">
                <a:effectLst>
                  <a:outerShdw blurRad="38100" dist="38100" dir="2700000" algn="tl">
                    <a:srgbClr val="000000">
                      <a:alpha val="43137"/>
                    </a:srgbClr>
                  </a:outerShdw>
                </a:effectLst>
              </a:rPr>
              <a:t>hiện</a:t>
            </a:r>
            <a:r>
              <a:rPr lang="vi-VN" sz="800" dirty="0">
                <a:effectLst>
                  <a:outerShdw blurRad="38100" dist="38100" dir="2700000" algn="tl">
                    <a:srgbClr val="000000">
                      <a:alpha val="43137"/>
                    </a:srgbClr>
                  </a:outerShdw>
                </a:effectLst>
              </a:rPr>
              <a:t> </a:t>
            </a:r>
            <a:r>
              <a:rPr lang="vi-VN" sz="800" err="1">
                <a:effectLst>
                  <a:outerShdw blurRad="38100" dist="38100" dir="2700000" algn="tl">
                    <a:srgbClr val="000000">
                      <a:alpha val="43137"/>
                    </a:srgbClr>
                  </a:outerShdw>
                </a:effectLst>
              </a:rPr>
              <a:t>tại</a:t>
            </a:r>
            <a:r>
              <a:rPr lang="vi-VN" sz="800">
                <a:effectLst>
                  <a:outerShdw blurRad="38100" dist="38100" dir="2700000" algn="tl">
                    <a:srgbClr val="000000">
                      <a:alpha val="43137"/>
                    </a:srgbClr>
                  </a:outerShdw>
                </a:effectLst>
              </a:rPr>
              <a:t> GeoSpace – CQ giám sát thực thi</a:t>
            </a:r>
            <a:endParaRPr lang="vi-VN" sz="800" dirty="0">
              <a:effectLst>
                <a:outerShdw blurRad="38100" dist="38100" dir="2700000" algn="tl">
                  <a:srgbClr val="000000">
                    <a:alpha val="43137"/>
                  </a:srgbClr>
                </a:outerShdw>
              </a:effectLst>
            </a:endParaRPr>
          </a:p>
        </p:txBody>
      </p:sp>
      <p:cxnSp>
        <p:nvCxnSpPr>
          <p:cNvPr id="183" name="Straight Arrow Connector 182">
            <a:extLst>
              <a:ext uri="{FF2B5EF4-FFF2-40B4-BE49-F238E27FC236}">
                <a16:creationId xmlns:a16="http://schemas.microsoft.com/office/drawing/2014/main" id="{D336B6B5-CEC0-4F0F-B865-0E8D5C35D7D7}"/>
              </a:ext>
            </a:extLst>
          </p:cNvPr>
          <p:cNvCxnSpPr>
            <a:cxnSpLocks/>
          </p:cNvCxnSpPr>
          <p:nvPr/>
        </p:nvCxnSpPr>
        <p:spPr>
          <a:xfrm>
            <a:off x="9904415" y="829689"/>
            <a:ext cx="0" cy="399229"/>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A0D9B302-9052-48FA-9F14-5D38DFA03E0D}"/>
              </a:ext>
            </a:extLst>
          </p:cNvPr>
          <p:cNvCxnSpPr>
            <a:cxnSpLocks/>
          </p:cNvCxnSpPr>
          <p:nvPr/>
        </p:nvCxnSpPr>
        <p:spPr>
          <a:xfrm flipH="1">
            <a:off x="7637893" y="1233603"/>
            <a:ext cx="2255936" cy="0"/>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5D7D1076-72E6-49FC-BD2A-AC043D8CB9B8}"/>
              </a:ext>
            </a:extLst>
          </p:cNvPr>
          <p:cNvSpPr txBox="1"/>
          <p:nvPr/>
        </p:nvSpPr>
        <p:spPr>
          <a:xfrm>
            <a:off x="9552044" y="264563"/>
            <a:ext cx="623889"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vi-VN"/>
              <a:t>Điều </a:t>
            </a:r>
            <a:r>
              <a:rPr lang="en-US"/>
              <a:t>25</a:t>
            </a:r>
            <a:endParaRPr lang="vi-VN" dirty="0"/>
          </a:p>
        </p:txBody>
      </p:sp>
      <p:sp>
        <p:nvSpPr>
          <p:cNvPr id="91" name="TextBox 90">
            <a:extLst>
              <a:ext uri="{FF2B5EF4-FFF2-40B4-BE49-F238E27FC236}">
                <a16:creationId xmlns:a16="http://schemas.microsoft.com/office/drawing/2014/main" id="{E5465CF9-08D3-4C87-954E-686B827A0116}"/>
              </a:ext>
            </a:extLst>
          </p:cNvPr>
          <p:cNvSpPr txBox="1"/>
          <p:nvPr/>
        </p:nvSpPr>
        <p:spPr>
          <a:xfrm>
            <a:off x="2224199" y="944958"/>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err="1"/>
              <a:t>Khoản</a:t>
            </a:r>
            <a:r>
              <a:rPr lang="en-US" dirty="0"/>
              <a:t> </a:t>
            </a:r>
            <a:r>
              <a:rPr lang="en-US"/>
              <a:t>1 </a:t>
            </a:r>
            <a:r>
              <a:rPr lang="vi-VN"/>
              <a:t>Điều </a:t>
            </a:r>
            <a:r>
              <a:rPr lang="en-US"/>
              <a:t>28</a:t>
            </a:r>
            <a:endParaRPr lang="vi-VN" dirty="0"/>
          </a:p>
        </p:txBody>
      </p:sp>
      <p:sp>
        <p:nvSpPr>
          <p:cNvPr id="103" name="TextBox 102">
            <a:extLst>
              <a:ext uri="{FF2B5EF4-FFF2-40B4-BE49-F238E27FC236}">
                <a16:creationId xmlns:a16="http://schemas.microsoft.com/office/drawing/2014/main" id="{79D42FB0-6C72-4DF7-AA93-65B75EE8A8E6}"/>
              </a:ext>
            </a:extLst>
          </p:cNvPr>
          <p:cNvSpPr txBox="1"/>
          <p:nvPr/>
        </p:nvSpPr>
        <p:spPr>
          <a:xfrm>
            <a:off x="6260493" y="1392649"/>
            <a:ext cx="1132041" cy="246221"/>
          </a:xfrm>
          <a:prstGeom prst="rect">
            <a:avLst/>
          </a:prstGeom>
          <a:noFill/>
        </p:spPr>
        <p:txBody>
          <a:bodyPr wrap="none" rtlCol="0">
            <a:spAutoFit/>
          </a:bodyPr>
          <a:lstStyle/>
          <a:p>
            <a:pPr algn="ctr"/>
            <a:r>
              <a:rPr lang="en-US" sz="100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Khoản</a:t>
            </a:r>
            <a:r>
              <a:rPr lang="en-US"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vi-VN" sz="100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vi-VN"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a:t>
            </a:r>
            <a:endParaRPr lang="vi-VN" sz="1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0F791B1D-C51E-45A5-8CF9-735033AB4541}"/>
              </a:ext>
            </a:extLst>
          </p:cNvPr>
          <p:cNvSpPr txBox="1"/>
          <p:nvPr/>
        </p:nvSpPr>
        <p:spPr>
          <a:xfrm>
            <a:off x="6242235" y="1993060"/>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2 </a:t>
            </a:r>
            <a:r>
              <a:rPr lang="vi-VN"/>
              <a:t>Điều </a:t>
            </a:r>
            <a:r>
              <a:rPr lang="en-US"/>
              <a:t>11</a:t>
            </a:r>
            <a:endParaRPr lang="vi-VN" dirty="0"/>
          </a:p>
        </p:txBody>
      </p:sp>
      <p:sp>
        <p:nvSpPr>
          <p:cNvPr id="107" name="TextBox 106">
            <a:extLst>
              <a:ext uri="{FF2B5EF4-FFF2-40B4-BE49-F238E27FC236}">
                <a16:creationId xmlns:a16="http://schemas.microsoft.com/office/drawing/2014/main" id="{2BB5DDB2-2E2B-439C-A123-BD19D4B4862C}"/>
              </a:ext>
            </a:extLst>
          </p:cNvPr>
          <p:cNvSpPr txBox="1"/>
          <p:nvPr/>
        </p:nvSpPr>
        <p:spPr>
          <a:xfrm>
            <a:off x="6260492" y="2415793"/>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4 </a:t>
            </a:r>
            <a:r>
              <a:rPr lang="vi-VN"/>
              <a:t>Điều </a:t>
            </a:r>
            <a:r>
              <a:rPr lang="en-US"/>
              <a:t>28</a:t>
            </a:r>
            <a:endParaRPr lang="vi-VN" dirty="0"/>
          </a:p>
        </p:txBody>
      </p:sp>
      <p:sp>
        <p:nvSpPr>
          <p:cNvPr id="110" name="TextBox 109">
            <a:extLst>
              <a:ext uri="{FF2B5EF4-FFF2-40B4-BE49-F238E27FC236}">
                <a16:creationId xmlns:a16="http://schemas.microsoft.com/office/drawing/2014/main" id="{DA94C881-06F8-4C61-8FC7-32847A214F1E}"/>
              </a:ext>
            </a:extLst>
          </p:cNvPr>
          <p:cNvSpPr txBox="1"/>
          <p:nvPr/>
        </p:nvSpPr>
        <p:spPr>
          <a:xfrm>
            <a:off x="3291141" y="3034892"/>
            <a:ext cx="1167307"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5  </a:t>
            </a:r>
            <a:r>
              <a:rPr lang="vi-VN"/>
              <a:t>Điều </a:t>
            </a:r>
            <a:r>
              <a:rPr lang="en-US"/>
              <a:t>28</a:t>
            </a:r>
            <a:endParaRPr lang="vi-VN" dirty="0"/>
          </a:p>
        </p:txBody>
      </p:sp>
      <p:sp>
        <p:nvSpPr>
          <p:cNvPr id="111" name="TextBox 110">
            <a:extLst>
              <a:ext uri="{FF2B5EF4-FFF2-40B4-BE49-F238E27FC236}">
                <a16:creationId xmlns:a16="http://schemas.microsoft.com/office/drawing/2014/main" id="{5D5A410B-369B-4C85-9F42-B942FE78D95F}"/>
              </a:ext>
            </a:extLst>
          </p:cNvPr>
          <p:cNvSpPr txBox="1"/>
          <p:nvPr/>
        </p:nvSpPr>
        <p:spPr>
          <a:xfrm>
            <a:off x="5921751" y="3043807"/>
            <a:ext cx="1273105"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6, 7 </a:t>
            </a:r>
            <a:r>
              <a:rPr lang="vi-VN"/>
              <a:t>Điều </a:t>
            </a:r>
            <a:r>
              <a:rPr lang="en-US"/>
              <a:t>28</a:t>
            </a:r>
            <a:endParaRPr lang="vi-VN" dirty="0"/>
          </a:p>
        </p:txBody>
      </p:sp>
      <p:sp>
        <p:nvSpPr>
          <p:cNvPr id="112" name="TextBox 111">
            <a:extLst>
              <a:ext uri="{FF2B5EF4-FFF2-40B4-BE49-F238E27FC236}">
                <a16:creationId xmlns:a16="http://schemas.microsoft.com/office/drawing/2014/main" id="{4D486EA6-4AEB-4BC8-A3E4-8D2F5BEC71B3}"/>
              </a:ext>
            </a:extLst>
          </p:cNvPr>
          <p:cNvSpPr txBox="1"/>
          <p:nvPr/>
        </p:nvSpPr>
        <p:spPr>
          <a:xfrm>
            <a:off x="5680724" y="4908402"/>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8 </a:t>
            </a:r>
            <a:r>
              <a:rPr lang="vi-VN"/>
              <a:t>Điều </a:t>
            </a:r>
            <a:r>
              <a:rPr lang="en-US"/>
              <a:t>28</a:t>
            </a:r>
            <a:endParaRPr lang="vi-VN" dirty="0"/>
          </a:p>
        </p:txBody>
      </p:sp>
      <p:sp>
        <p:nvSpPr>
          <p:cNvPr id="114" name="TextBox 113">
            <a:extLst>
              <a:ext uri="{FF2B5EF4-FFF2-40B4-BE49-F238E27FC236}">
                <a16:creationId xmlns:a16="http://schemas.microsoft.com/office/drawing/2014/main" id="{EEF8C869-A8C6-4402-9774-D07E0D82AFB8}"/>
              </a:ext>
            </a:extLst>
          </p:cNvPr>
          <p:cNvSpPr txBox="1"/>
          <p:nvPr/>
        </p:nvSpPr>
        <p:spPr>
          <a:xfrm>
            <a:off x="7778159" y="6124674"/>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8 </a:t>
            </a:r>
            <a:r>
              <a:rPr lang="vi-VN"/>
              <a:t>Điều </a:t>
            </a:r>
            <a:r>
              <a:rPr lang="en-US"/>
              <a:t>28</a:t>
            </a:r>
            <a:endParaRPr lang="vi-VN" dirty="0"/>
          </a:p>
        </p:txBody>
      </p:sp>
      <p:sp>
        <p:nvSpPr>
          <p:cNvPr id="116" name="TextBox 115">
            <a:extLst>
              <a:ext uri="{FF2B5EF4-FFF2-40B4-BE49-F238E27FC236}">
                <a16:creationId xmlns:a16="http://schemas.microsoft.com/office/drawing/2014/main" id="{B248E7EA-D0D9-4642-942F-1484000B01D2}"/>
              </a:ext>
            </a:extLst>
          </p:cNvPr>
          <p:cNvSpPr txBox="1"/>
          <p:nvPr/>
        </p:nvSpPr>
        <p:spPr>
          <a:xfrm>
            <a:off x="9920725" y="3112339"/>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8 </a:t>
            </a:r>
            <a:r>
              <a:rPr lang="vi-VN"/>
              <a:t>Điều </a:t>
            </a:r>
            <a:r>
              <a:rPr lang="en-US"/>
              <a:t>26</a:t>
            </a:r>
            <a:endParaRPr lang="vi-VN" dirty="0"/>
          </a:p>
        </p:txBody>
      </p:sp>
      <p:sp>
        <p:nvSpPr>
          <p:cNvPr id="123" name="TextBox 122">
            <a:extLst>
              <a:ext uri="{FF2B5EF4-FFF2-40B4-BE49-F238E27FC236}">
                <a16:creationId xmlns:a16="http://schemas.microsoft.com/office/drawing/2014/main" id="{023D58F5-0C69-46B1-98D3-4DA3D8FC4507}"/>
              </a:ext>
            </a:extLst>
          </p:cNvPr>
          <p:cNvSpPr txBox="1"/>
          <p:nvPr/>
        </p:nvSpPr>
        <p:spPr>
          <a:xfrm>
            <a:off x="8778160" y="2258256"/>
            <a:ext cx="2224952" cy="215444"/>
          </a:xfrm>
          <a:prstGeom prst="rect">
            <a:avLst/>
          </a:prstGeom>
          <a:solidFill>
            <a:schemeClr val="accent5">
              <a:lumMod val="40000"/>
              <a:lumOff val="60000"/>
            </a:schemeClr>
          </a:solidFill>
          <a:ln>
            <a:solidFill>
              <a:schemeClr val="accent1"/>
            </a:solidFill>
          </a:ln>
        </p:spPr>
        <p:txBody>
          <a:bodyPr wrap="square">
            <a:spAutoFit/>
          </a:bodyPr>
          <a:lstStyle/>
          <a:p>
            <a:r>
              <a:rPr lang="vi-VN" sz="800" dirty="0"/>
              <a:t>Không gian </a:t>
            </a:r>
            <a:r>
              <a:rPr lang="vi-VN" sz="800" dirty="0" err="1"/>
              <a:t>làm</a:t>
            </a:r>
            <a:r>
              <a:rPr lang="vi-VN" sz="800" dirty="0"/>
              <a:t> </a:t>
            </a:r>
            <a:r>
              <a:rPr lang="vi-VN" sz="800" dirty="0" err="1"/>
              <a:t>việc</a:t>
            </a:r>
            <a:r>
              <a:rPr lang="vi-VN" sz="800" dirty="0"/>
              <a:t> riêng </a:t>
            </a:r>
            <a:r>
              <a:rPr lang="en-US" sz="800" dirty="0"/>
              <a:t>của </a:t>
            </a:r>
            <a:r>
              <a:rPr lang="en-US" sz="800" dirty="0" err="1"/>
              <a:t>từng</a:t>
            </a:r>
            <a:r>
              <a:rPr lang="en-US" sz="800" dirty="0"/>
              <a:t> </a:t>
            </a:r>
            <a:r>
              <a:rPr lang="en-US" sz="800" dirty="0" err="1"/>
              <a:t>thành</a:t>
            </a:r>
            <a:r>
              <a:rPr lang="en-US" sz="800" dirty="0"/>
              <a:t> </a:t>
            </a:r>
            <a:r>
              <a:rPr lang="en-US" sz="800" dirty="0" err="1"/>
              <a:t>viên</a:t>
            </a:r>
            <a:endParaRPr lang="en-US" sz="800" dirty="0"/>
          </a:p>
        </p:txBody>
      </p:sp>
      <p:sp>
        <p:nvSpPr>
          <p:cNvPr id="148" name="TextBox 147">
            <a:extLst>
              <a:ext uri="{FF2B5EF4-FFF2-40B4-BE49-F238E27FC236}">
                <a16:creationId xmlns:a16="http://schemas.microsoft.com/office/drawing/2014/main" id="{902FEB92-94EF-46A7-B3AB-78BA5BD1ED9B}"/>
              </a:ext>
            </a:extLst>
          </p:cNvPr>
          <p:cNvSpPr txBox="1"/>
          <p:nvPr/>
        </p:nvSpPr>
        <p:spPr>
          <a:xfrm>
            <a:off x="9356774" y="2487419"/>
            <a:ext cx="1132041" cy="246221"/>
          </a:xfrm>
          <a:prstGeom prst="rect">
            <a:avLst/>
          </a:prstGeom>
          <a:noFill/>
        </p:spPr>
        <p:txBody>
          <a:bodyPr wrap="none" rtlCol="0">
            <a:spAutoFit/>
          </a:bodyPr>
          <a:lstStyle>
            <a:defPPr>
              <a:defRPr lang="vi-VN"/>
            </a:defPPr>
            <a:lvl1pPr algn="ctr">
              <a:defRPr sz="10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err="1"/>
              <a:t>Khoản</a:t>
            </a:r>
            <a:r>
              <a:rPr lang="en-US"/>
              <a:t> 3 </a:t>
            </a:r>
            <a:r>
              <a:rPr lang="vi-VN"/>
              <a:t>Điều </a:t>
            </a:r>
            <a:r>
              <a:rPr lang="en-US"/>
              <a:t>28</a:t>
            </a:r>
            <a:endParaRPr lang="vi-VN" dirty="0"/>
          </a:p>
        </p:txBody>
      </p:sp>
      <p:sp>
        <p:nvSpPr>
          <p:cNvPr id="164" name="Title 1">
            <a:extLst>
              <a:ext uri="{FF2B5EF4-FFF2-40B4-BE49-F238E27FC236}">
                <a16:creationId xmlns:a16="http://schemas.microsoft.com/office/drawing/2014/main" id="{809CAEC4-77FA-4F04-9982-10CAB2A4DFFE}"/>
              </a:ext>
            </a:extLst>
          </p:cNvPr>
          <p:cNvSpPr txBox="1">
            <a:spLocks/>
          </p:cNvSpPr>
          <p:nvPr/>
        </p:nvSpPr>
        <p:spPr>
          <a:xfrm rot="16200000">
            <a:off x="-2792260" y="3129901"/>
            <a:ext cx="6598895" cy="590931"/>
          </a:xfrm>
          <a:prstGeom prst="rect">
            <a:avLst/>
          </a:prstGeom>
          <a:solidFill>
            <a:schemeClr val="accent6">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C00000"/>
                </a:solidFill>
                <a:effectLst>
                  <a:outerShdw blurRad="38100" dist="38100" dir="2700000" algn="tl">
                    <a:srgbClr val="000000">
                      <a:alpha val="43137"/>
                    </a:srgbClr>
                  </a:outerShdw>
                </a:effectLst>
                <a:latin typeface="+mn-lt"/>
                <a:ea typeface="+mn-ea"/>
                <a:cs typeface="+mn-cs"/>
              </a:rPr>
              <a:t>QUY TRÌNH TỔNG QUÁT VỀ TRUY CẬP, KHAI THÁC VÀ SỬ DỤNG DỊCH VỤ CHIA SẺ DỮ LIỆU </a:t>
            </a:r>
            <a:r>
              <a:rPr lang="en-US" sz="1800">
                <a:solidFill>
                  <a:srgbClr val="002060"/>
                </a:solidFill>
                <a:effectLst>
                  <a:outerShdw blurRad="38100" dist="38100" dir="2700000" algn="tl">
                    <a:srgbClr val="000000">
                      <a:alpha val="43137"/>
                    </a:srgbClr>
                  </a:outerShdw>
                </a:effectLst>
                <a:latin typeface="+mn-lt"/>
                <a:ea typeface="+mn-ea"/>
                <a:cs typeface="+mn-cs"/>
              </a:rPr>
              <a:t>(KHÁCH HÀNG CÁ NHÂN)</a:t>
            </a:r>
            <a:endParaRPr lang="vi-VN" sz="1800">
              <a:solidFill>
                <a:srgbClr val="002060"/>
              </a:solidFill>
              <a:effectLst>
                <a:outerShdw blurRad="38100" dist="38100" dir="2700000" algn="tl">
                  <a:srgbClr val="000000">
                    <a:alpha val="43137"/>
                  </a:srgbClr>
                </a:outerShdw>
              </a:effectLst>
              <a:latin typeface="+mn-lt"/>
              <a:ea typeface="+mn-ea"/>
              <a:cs typeface="+mn-cs"/>
            </a:endParaRPr>
          </a:p>
        </p:txBody>
      </p:sp>
      <p:sp>
        <p:nvSpPr>
          <p:cNvPr id="165" name="TextBox 164">
            <a:extLst>
              <a:ext uri="{FF2B5EF4-FFF2-40B4-BE49-F238E27FC236}">
                <a16:creationId xmlns:a16="http://schemas.microsoft.com/office/drawing/2014/main" id="{BF7D4324-7BB5-4766-9886-44E4F226E7E9}"/>
              </a:ext>
            </a:extLst>
          </p:cNvPr>
          <p:cNvSpPr txBox="1"/>
          <p:nvPr/>
        </p:nvSpPr>
        <p:spPr>
          <a:xfrm flipH="1">
            <a:off x="1335342" y="129553"/>
            <a:ext cx="1830382" cy="384721"/>
          </a:xfrm>
          <a:prstGeom prst="rect">
            <a:avLst/>
          </a:prstGeom>
          <a:noFill/>
        </p:spPr>
        <p:txBody>
          <a:bodyPr wrap="square" rtlCol="0">
            <a:spAutoFit/>
          </a:bodyPr>
          <a:lstStyle/>
          <a:p>
            <a:pPr algn="ctr"/>
            <a:r>
              <a:rPr lang="vi-VN" sz="800">
                <a:effectLst>
                  <a:outerShdw blurRad="38100" dist="38100" dir="2700000" algn="tl">
                    <a:srgbClr val="000000">
                      <a:alpha val="43137"/>
                    </a:srgbClr>
                  </a:outerShdw>
                </a:effectLst>
              </a:rPr>
              <a:t>Khách hàng là </a:t>
            </a:r>
            <a:r>
              <a:rPr lang="vi-VN" sz="1100">
                <a:solidFill>
                  <a:srgbClr val="C00000"/>
                </a:solidFill>
                <a:effectLst>
                  <a:outerShdw blurRad="38100" dist="38100" dir="2700000" algn="tl">
                    <a:srgbClr val="000000">
                      <a:alpha val="43137"/>
                    </a:srgbClr>
                  </a:outerShdw>
                </a:effectLst>
              </a:rPr>
              <a:t>cá nhân </a:t>
            </a:r>
            <a:r>
              <a:rPr lang="vi-VN" sz="800">
                <a:effectLst>
                  <a:outerShdw blurRad="38100" dist="38100" dir="2700000" algn="tl">
                    <a:srgbClr val="000000">
                      <a:alpha val="43137"/>
                    </a:srgbClr>
                  </a:outerShdw>
                </a:effectLst>
              </a:rPr>
              <a:t>(Consumers)</a:t>
            </a:r>
          </a:p>
        </p:txBody>
      </p:sp>
    </p:spTree>
    <p:extLst>
      <p:ext uri="{BB962C8B-B14F-4D97-AF65-F5344CB8AC3E}">
        <p14:creationId xmlns:p14="http://schemas.microsoft.com/office/powerpoint/2010/main" val="2687296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1244A-DC3E-4BF5-9EE6-A41642524904}"/>
              </a:ext>
            </a:extLst>
          </p:cNvPr>
          <p:cNvPicPr>
            <a:picLocks noChangeAspect="1"/>
          </p:cNvPicPr>
          <p:nvPr/>
        </p:nvPicPr>
        <p:blipFill>
          <a:blip r:embed="rId2"/>
          <a:stretch>
            <a:fillRect/>
          </a:stretch>
        </p:blipFill>
        <p:spPr>
          <a:xfrm>
            <a:off x="0" y="0"/>
            <a:ext cx="12192000" cy="6848641"/>
          </a:xfrm>
          <a:prstGeom prst="rect">
            <a:avLst/>
          </a:prstGeom>
        </p:spPr>
      </p:pic>
      <p:sp>
        <p:nvSpPr>
          <p:cNvPr id="2" name="Title 1">
            <a:extLst>
              <a:ext uri="{FF2B5EF4-FFF2-40B4-BE49-F238E27FC236}">
                <a16:creationId xmlns:a16="http://schemas.microsoft.com/office/drawing/2014/main" id="{FDC4A51E-C6B2-4F4F-BA91-522DEFDA865F}"/>
              </a:ext>
            </a:extLst>
          </p:cNvPr>
          <p:cNvSpPr>
            <a:spLocks noGrp="1"/>
          </p:cNvSpPr>
          <p:nvPr>
            <p:ph type="title"/>
          </p:nvPr>
        </p:nvSpPr>
        <p:spPr>
          <a:xfrm>
            <a:off x="512234" y="2481792"/>
            <a:ext cx="11167532" cy="1325563"/>
          </a:xfrm>
        </p:spPr>
        <p:txBody>
          <a:bodyPr>
            <a:normAutofit/>
          </a:bodyPr>
          <a:lstStyle/>
          <a:p>
            <a:pPr algn="ct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trạng</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thách</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dữ</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liệu</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địa</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lý</a:t>
            </a:r>
            <a:endPar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B1415AB-A4B8-4DC0-B6CF-EDCC48308AC9}"/>
              </a:ext>
            </a:extLst>
          </p:cNvPr>
          <p:cNvPicPr>
            <a:picLocks noChangeAspect="1"/>
          </p:cNvPicPr>
          <p:nvPr/>
        </p:nvPicPr>
        <p:blipFill>
          <a:blip r:embed="rId3"/>
          <a:stretch>
            <a:fillRect/>
          </a:stretch>
        </p:blipFill>
        <p:spPr>
          <a:xfrm>
            <a:off x="9555225" y="4487332"/>
            <a:ext cx="1798575" cy="1776093"/>
          </a:xfrm>
          <a:prstGeom prst="rect">
            <a:avLst/>
          </a:prstGeom>
        </p:spPr>
      </p:pic>
    </p:spTree>
    <p:extLst>
      <p:ext uri="{BB962C8B-B14F-4D97-AF65-F5344CB8AC3E}">
        <p14:creationId xmlns:p14="http://schemas.microsoft.com/office/powerpoint/2010/main" val="1941466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1244A-DC3E-4BF5-9EE6-A41642524904}"/>
              </a:ext>
            </a:extLst>
          </p:cNvPr>
          <p:cNvPicPr>
            <a:picLocks noChangeAspect="1"/>
          </p:cNvPicPr>
          <p:nvPr/>
        </p:nvPicPr>
        <p:blipFill>
          <a:blip r:embed="rId2"/>
          <a:stretch>
            <a:fillRect/>
          </a:stretch>
        </p:blipFill>
        <p:spPr>
          <a:xfrm>
            <a:off x="0" y="0"/>
            <a:ext cx="12192000" cy="6848641"/>
          </a:xfrm>
          <a:prstGeom prst="rect">
            <a:avLst/>
          </a:prstGeom>
        </p:spPr>
      </p:pic>
      <p:sp>
        <p:nvSpPr>
          <p:cNvPr id="2" name="Title 1">
            <a:extLst>
              <a:ext uri="{FF2B5EF4-FFF2-40B4-BE49-F238E27FC236}">
                <a16:creationId xmlns:a16="http://schemas.microsoft.com/office/drawing/2014/main" id="{FDC4A51E-C6B2-4F4F-BA91-522DEFDA865F}"/>
              </a:ext>
            </a:extLst>
          </p:cNvPr>
          <p:cNvSpPr>
            <a:spLocks noGrp="1"/>
          </p:cNvSpPr>
          <p:nvPr>
            <p:ph type="title"/>
          </p:nvPr>
        </p:nvSpPr>
        <p:spPr>
          <a:xfrm>
            <a:off x="512234" y="2481792"/>
            <a:ext cx="11167532" cy="1325563"/>
          </a:xfrm>
        </p:spPr>
        <p:txBody>
          <a:bodyPr>
            <a:normAutofit/>
          </a:bodyPr>
          <a:lstStyle/>
          <a:p>
            <a:pPr algn="ct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Vấn</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endPar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B1415AB-A4B8-4DC0-B6CF-EDCC48308AC9}"/>
              </a:ext>
            </a:extLst>
          </p:cNvPr>
          <p:cNvPicPr>
            <a:picLocks noChangeAspect="1"/>
          </p:cNvPicPr>
          <p:nvPr/>
        </p:nvPicPr>
        <p:blipFill>
          <a:blip r:embed="rId3"/>
          <a:stretch>
            <a:fillRect/>
          </a:stretch>
        </p:blipFill>
        <p:spPr>
          <a:xfrm>
            <a:off x="9555225" y="4487332"/>
            <a:ext cx="1798575" cy="1776093"/>
          </a:xfrm>
          <a:prstGeom prst="rect">
            <a:avLst/>
          </a:prstGeom>
        </p:spPr>
      </p:pic>
    </p:spTree>
    <p:extLst>
      <p:ext uri="{BB962C8B-B14F-4D97-AF65-F5344CB8AC3E}">
        <p14:creationId xmlns:p14="http://schemas.microsoft.com/office/powerpoint/2010/main" val="333258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73657D-8235-4B26-9F88-278435B2D32E}"/>
              </a:ext>
            </a:extLst>
          </p:cNvPr>
          <p:cNvSpPr txBox="1"/>
          <p:nvPr/>
        </p:nvSpPr>
        <p:spPr>
          <a:xfrm>
            <a:off x="300167" y="296971"/>
            <a:ext cx="11591665" cy="50013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a:solidFill>
                  <a:srgbClr val="0070C0"/>
                </a:solidFill>
              </a:rPr>
              <a:t>1. Vấn đề thẩm quyền:</a:t>
            </a:r>
            <a:r>
              <a:rPr lang="en-US">
                <a:solidFill>
                  <a:srgbClr val="0070C0"/>
                </a:solidFill>
              </a:rPr>
              <a:t> </a:t>
            </a:r>
            <a:r>
              <a:rPr lang="en-US" sz="2400">
                <a:solidFill>
                  <a:srgbClr val="002060"/>
                </a:solidFill>
              </a:rPr>
              <a:t>Theo khoản 2.1 Chiến lược quản trị dữ liệu TP.HCM</a:t>
            </a:r>
            <a:r>
              <a:rPr lang="en-US" sz="2400">
                <a:solidFill>
                  <a:srgbClr val="0070C0"/>
                </a:solidFill>
              </a:rPr>
              <a:t>:</a:t>
            </a:r>
          </a:p>
          <a:p>
            <a:endParaRPr lang="en-US" sz="2400">
              <a:solidFill>
                <a:srgbClr val="0070C0"/>
              </a:solidFill>
            </a:endParaRPr>
          </a:p>
          <a:p>
            <a:pPr algn="l">
              <a:spcBef>
                <a:spcPts val="600"/>
              </a:spcBef>
              <a:spcAft>
                <a:spcPts val="600"/>
              </a:spcAft>
            </a:pPr>
            <a:r>
              <a:rPr lang="vi-VN" sz="1800" i="0">
                <a:solidFill>
                  <a:srgbClr val="000000"/>
                </a:solidFill>
                <a:effectLst/>
                <a:latin typeface="Arial" panose="020B0604020202020204" pitchFamily="34" charset="0"/>
              </a:rPr>
              <a:t>“Chủ quản dữ liệu là các bên tham gia với vai trò chịu trách nhiệm về nội dung và chất lượng dữ liệu, thực thi các quyền chia sẻ, cung cấp dữ liệu và dịch vụ dữ liệu cho người sử dụng dữ liệu là cơ quan, đơn vị, tổ chức và cá nhân trên địa bàn Thành phố.</a:t>
            </a:r>
            <a:endParaRPr lang="vi-VN" i="0">
              <a:solidFill>
                <a:srgbClr val="000000"/>
              </a:solidFill>
              <a:effectLst/>
              <a:latin typeface="Arial" panose="020B0604020202020204" pitchFamily="34" charset="0"/>
            </a:endParaRPr>
          </a:p>
          <a:p>
            <a:pPr algn="just">
              <a:spcBef>
                <a:spcPts val="600"/>
              </a:spcBef>
              <a:spcAft>
                <a:spcPts val="600"/>
              </a:spcAft>
            </a:pPr>
            <a:r>
              <a:rPr lang="vi-VN" sz="1800" i="0">
                <a:solidFill>
                  <a:srgbClr val="C00000"/>
                </a:solidFill>
                <a:effectLst/>
                <a:latin typeface="Arial" panose="020B0604020202020204" pitchFamily="34" charset="0"/>
              </a:rPr>
              <a:t>Chủ quản dữ liệu là Ủy ban nhân dân Thành phố Hồ Chí Minh</a:t>
            </a:r>
            <a:r>
              <a:rPr lang="vi-VN" sz="1800" i="0">
                <a:solidFill>
                  <a:srgbClr val="000000"/>
                </a:solidFill>
                <a:effectLst/>
                <a:latin typeface="Arial" panose="020B0604020202020204" pitchFamily="34" charset="0"/>
              </a:rPr>
              <a:t>, Ủy ban nhân dân Thành phố Hồ Chí Minh </a:t>
            </a:r>
            <a:r>
              <a:rPr lang="vi-VN" sz="2400" i="0">
                <a:solidFill>
                  <a:srgbClr val="FF0000"/>
                </a:solidFill>
                <a:effectLst/>
                <a:latin typeface="Arial" panose="020B0604020202020204" pitchFamily="34" charset="0"/>
              </a:rPr>
              <a:t>sẽ</a:t>
            </a:r>
            <a:r>
              <a:rPr lang="vi-VN" sz="1800" i="0">
                <a:solidFill>
                  <a:srgbClr val="000000"/>
                </a:solidFill>
                <a:effectLst/>
                <a:latin typeface="Arial" panose="020B0604020202020204" pitchFamily="34" charset="0"/>
              </a:rPr>
              <a:t> </a:t>
            </a:r>
            <a:r>
              <a:rPr lang="vi-VN" sz="1800" i="0">
                <a:solidFill>
                  <a:srgbClr val="C00000"/>
                </a:solidFill>
                <a:effectLst/>
                <a:latin typeface="Arial" panose="020B0604020202020204" pitchFamily="34" charset="0"/>
              </a:rPr>
              <a:t>ủy quyền chủ quản dữ liệu </a:t>
            </a:r>
            <a:r>
              <a:rPr lang="vi-VN" sz="1800" i="0">
                <a:solidFill>
                  <a:srgbClr val="000000"/>
                </a:solidFill>
                <a:effectLst/>
                <a:latin typeface="Arial" panose="020B0604020202020204" pitchFamily="34" charset="0"/>
              </a:rPr>
              <a:t>cho các Sở, ban ngành, Ủy ban nhân dân thành phố Thủ Đức và Ủy ban nhân dân quận, huyện theo chức năng, nhiệm vụ cho cả 3 khối dữ liệu chính bao gồm: Khối các cơ quan chủ quản dữ liệu đất đai - đô thị, khối các cơ quan chủ quản dữ liệu liên quan đến người dân, khối cơ quan liên quan đến dữ liệu khối tài chính - doanh nghiệp. Chủ quản dữ liệu có thẩm quyền cấp quyền truy cập dữ liệu người sử dụng theo các cấp độ khác nhau cũng như yêu cầu các bên tham gia với vai trò là người tạo lập và cập nhật dữ liệu thực hiện các công việc liên quan đến dữ liệu. Chủ quản dữ liệu có vai trò cao cấp nhất trong hệ thống quản trị dữ liệu.”</a:t>
            </a:r>
          </a:p>
          <a:p>
            <a:pPr marL="285750" indent="-285750" algn="just">
              <a:spcBef>
                <a:spcPts val="600"/>
              </a:spcBef>
              <a:spcAft>
                <a:spcPts val="600"/>
              </a:spcAft>
              <a:buFont typeface="Arial" panose="020B0604020202020204" pitchFamily="34" charset="0"/>
              <a:buChar char="•"/>
            </a:pPr>
            <a:r>
              <a:rPr lang="vi-VN">
                <a:solidFill>
                  <a:srgbClr val="000000"/>
                </a:solidFill>
                <a:latin typeface="Arial" panose="020B0604020202020204" pitchFamily="34" charset="0"/>
              </a:rPr>
              <a:t>“</a:t>
            </a:r>
            <a:r>
              <a:rPr lang="vi-VN" sz="1800" i="0">
                <a:solidFill>
                  <a:srgbClr val="000000"/>
                </a:solidFill>
                <a:effectLst/>
                <a:latin typeface="Arial" panose="020B0604020202020204" pitchFamily="34" charset="0"/>
              </a:rPr>
              <a:t>Ủy ban nhân dân Thành phố Hồ Chí Minh </a:t>
            </a:r>
            <a:r>
              <a:rPr lang="vi-VN" sz="2400" i="0">
                <a:solidFill>
                  <a:srgbClr val="FF0000"/>
                </a:solidFill>
                <a:effectLst/>
                <a:latin typeface="Arial" panose="020B0604020202020204" pitchFamily="34" charset="0"/>
              </a:rPr>
              <a:t>sẽ</a:t>
            </a:r>
            <a:r>
              <a:rPr lang="vi-VN" sz="1800" i="0">
                <a:solidFill>
                  <a:srgbClr val="000000"/>
                </a:solidFill>
                <a:effectLst/>
                <a:latin typeface="Arial" panose="020B0604020202020204" pitchFamily="34" charset="0"/>
              </a:rPr>
              <a:t> </a:t>
            </a:r>
            <a:r>
              <a:rPr lang="vi-VN" sz="1800" i="0">
                <a:solidFill>
                  <a:schemeClr val="accent6">
                    <a:lumMod val="50000"/>
                  </a:schemeClr>
                </a:solidFill>
                <a:effectLst/>
                <a:latin typeface="Arial" panose="020B0604020202020204" pitchFamily="34" charset="0"/>
              </a:rPr>
              <a:t>ủy quyền chủ quản dữ liệu</a:t>
            </a:r>
            <a:r>
              <a:rPr lang="vi-VN" sz="1800" i="0">
                <a:solidFill>
                  <a:srgbClr val="C00000"/>
                </a:solidFill>
                <a:effectLst/>
                <a:latin typeface="Arial" panose="020B0604020202020204" pitchFamily="34" charset="0"/>
              </a:rPr>
              <a:t> </a:t>
            </a:r>
            <a:r>
              <a:rPr lang="vi-VN" sz="1800" i="0">
                <a:solidFill>
                  <a:srgbClr val="000000"/>
                </a:solidFill>
                <a:effectLst/>
                <a:latin typeface="Arial" panose="020B0604020202020204" pitchFamily="34" charset="0"/>
              </a:rPr>
              <a:t>cho các Sở, ban nhanh</a:t>
            </a:r>
            <a:r>
              <a:rPr lang="vi-VN">
                <a:solidFill>
                  <a:srgbClr val="000000"/>
                </a:solidFill>
                <a:latin typeface="Arial" panose="020B0604020202020204" pitchFamily="34" charset="0"/>
              </a:rPr>
              <a:t> …” </a:t>
            </a:r>
            <a:r>
              <a:rPr lang="vi-VN">
                <a:solidFill>
                  <a:srgbClr val="000000"/>
                </a:solidFill>
                <a:latin typeface="Arial" panose="020B0604020202020204" pitchFamily="34" charset="0"/>
                <a:sym typeface="Wingdings" panose="05000000000000000000" pitchFamily="2" charset="2"/>
              </a:rPr>
              <a:t> Đã uỷ quyền chưa? Có thể “uỷ quyền” ngay trong quy chế này?</a:t>
            </a:r>
            <a:endParaRPr lang="vi-VN" i="0">
              <a:solidFill>
                <a:srgbClr val="000000"/>
              </a:solidFill>
              <a:effectLst/>
              <a:latin typeface="Arial" panose="020B0604020202020204" pitchFamily="34" charset="0"/>
            </a:endParaRPr>
          </a:p>
        </p:txBody>
      </p:sp>
      <p:sp>
        <p:nvSpPr>
          <p:cNvPr id="3" name="TextBox 2">
            <a:extLst>
              <a:ext uri="{FF2B5EF4-FFF2-40B4-BE49-F238E27FC236}">
                <a16:creationId xmlns:a16="http://schemas.microsoft.com/office/drawing/2014/main" id="{514F05EF-2B11-4ACF-B01C-D2A72884F3EB}"/>
              </a:ext>
            </a:extLst>
          </p:cNvPr>
          <p:cNvSpPr txBox="1"/>
          <p:nvPr/>
        </p:nvSpPr>
        <p:spPr>
          <a:xfrm>
            <a:off x="300167" y="5476140"/>
            <a:ext cx="11591665"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a:solidFill>
                  <a:srgbClr val="0070C0"/>
                </a:solidFill>
              </a:rPr>
              <a:t>2. Vấn đề trách nhiệm cụ thể đối với các cơ quan nhà nước khác:</a:t>
            </a:r>
            <a:endParaRPr lang="vi-VN" sz="2400">
              <a:solidFill>
                <a:srgbClr val="0070C0"/>
              </a:solidFill>
            </a:endParaRPr>
          </a:p>
          <a:p>
            <a:pPr marL="342900" indent="-342900">
              <a:buFont typeface="Arial" panose="020B0604020202020204" pitchFamily="34" charset="0"/>
              <a:buChar char="•"/>
            </a:pPr>
            <a:r>
              <a:rPr lang="vi-VN">
                <a:solidFill>
                  <a:srgbClr val="000000"/>
                </a:solidFill>
                <a:latin typeface="Arial" panose="020B0604020202020204" pitchFamily="34" charset="0"/>
              </a:rPr>
              <a:t>Đã quy định trách nhiệm cụ thể đối với: Sở TTTT, Sở TN&amp;MT, Sở KH&amp;CN</a:t>
            </a:r>
          </a:p>
          <a:p>
            <a:pPr marL="342900" indent="-342900">
              <a:buFont typeface="Arial" panose="020B0604020202020204" pitchFamily="34" charset="0"/>
              <a:buChar char="•"/>
            </a:pPr>
            <a:r>
              <a:rPr lang="vi-VN">
                <a:solidFill>
                  <a:srgbClr val="C00000"/>
                </a:solidFill>
                <a:latin typeface="Arial" panose="020B0604020202020204" pitchFamily="34" charset="0"/>
              </a:rPr>
              <a:t>Còn Sở nào quan trọng cần quy định cụ thể trách nhiệm </a:t>
            </a:r>
            <a:r>
              <a:rPr lang="vi-VN">
                <a:solidFill>
                  <a:srgbClr val="000000"/>
                </a:solidFill>
                <a:latin typeface="Arial" panose="020B0604020202020204" pitchFamily="34" charset="0"/>
              </a:rPr>
              <a:t>để quản lý vận hành nền tảng đạt hiệu quả cao ?</a:t>
            </a:r>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326954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73657D-8235-4B26-9F88-278435B2D32E}"/>
              </a:ext>
            </a:extLst>
          </p:cNvPr>
          <p:cNvSpPr txBox="1"/>
          <p:nvPr/>
        </p:nvSpPr>
        <p:spPr>
          <a:xfrm>
            <a:off x="300165" y="322372"/>
            <a:ext cx="11591665" cy="14619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600">
                <a:solidFill>
                  <a:srgbClr val="0070C0"/>
                </a:solidFill>
              </a:rPr>
              <a:t>3. Vấn đề xây dựng KPIs để đánh giá hiệu quả khai thác, sử dụng nền tảng bản đồ số Thành phố Hồ Chí Minh:</a:t>
            </a:r>
          </a:p>
          <a:p>
            <a:pPr marL="342900" indent="-342900" algn="l">
              <a:spcBef>
                <a:spcPts val="600"/>
              </a:spcBef>
              <a:spcAft>
                <a:spcPts val="600"/>
              </a:spcAft>
              <a:buFont typeface="+mj-lt"/>
              <a:buAutoNum type="arabicPeriod"/>
            </a:pPr>
            <a:r>
              <a:rPr lang="vi-VN" sz="1600" i="0">
                <a:solidFill>
                  <a:srgbClr val="000000"/>
                </a:solidFill>
                <a:effectLst/>
                <a:latin typeface="Arial" panose="020B0604020202020204" pitchFamily="34" charset="0"/>
              </a:rPr>
              <a:t>Có nên xây dựng KPIs hay không?</a:t>
            </a:r>
          </a:p>
          <a:p>
            <a:pPr marL="342900" indent="-342900" algn="l">
              <a:spcBef>
                <a:spcPts val="600"/>
              </a:spcBef>
              <a:spcAft>
                <a:spcPts val="600"/>
              </a:spcAft>
              <a:buFont typeface="+mj-lt"/>
              <a:buAutoNum type="arabicPeriod"/>
            </a:pPr>
            <a:r>
              <a:rPr lang="vi-VN" sz="1600">
                <a:solidFill>
                  <a:srgbClr val="000000"/>
                </a:solidFill>
                <a:latin typeface="Arial" panose="020B0604020202020204" pitchFamily="34" charset="0"/>
              </a:rPr>
              <a:t>Nếu có thì dựa vào các nguyên tắc, chỉ dẫn nào?</a:t>
            </a:r>
          </a:p>
          <a:p>
            <a:pPr marL="342900" indent="-342900" algn="l">
              <a:spcBef>
                <a:spcPts val="600"/>
              </a:spcBef>
              <a:spcAft>
                <a:spcPts val="600"/>
              </a:spcAft>
              <a:buFont typeface="+mj-lt"/>
              <a:buAutoNum type="arabicPeriod"/>
            </a:pPr>
            <a:r>
              <a:rPr lang="vi-VN" sz="1600" i="0">
                <a:solidFill>
                  <a:srgbClr val="000000"/>
                </a:solidFill>
                <a:effectLst/>
                <a:latin typeface="Arial" panose="020B0604020202020204" pitchFamily="34" charset="0"/>
              </a:rPr>
              <a:t>Nếu c</a:t>
            </a:r>
            <a:r>
              <a:rPr lang="vi-VN" sz="1600">
                <a:solidFill>
                  <a:srgbClr val="000000"/>
                </a:solidFill>
                <a:latin typeface="Arial" panose="020B0604020202020204" pitchFamily="34" charset="0"/>
              </a:rPr>
              <a:t>ó thì giao cho STTTT hoặc DXCenter xây dựng KPIs sau khi ban hành quy chế? </a:t>
            </a:r>
          </a:p>
        </p:txBody>
      </p:sp>
      <p:sp>
        <p:nvSpPr>
          <p:cNvPr id="3" name="TextBox 2">
            <a:extLst>
              <a:ext uri="{FF2B5EF4-FFF2-40B4-BE49-F238E27FC236}">
                <a16:creationId xmlns:a16="http://schemas.microsoft.com/office/drawing/2014/main" id="{3428A8DC-ED07-431D-82E7-ACF2D9C51AA6}"/>
              </a:ext>
            </a:extLst>
          </p:cNvPr>
          <p:cNvSpPr txBox="1"/>
          <p:nvPr/>
        </p:nvSpPr>
        <p:spPr>
          <a:xfrm>
            <a:off x="300165" y="2315895"/>
            <a:ext cx="7827835" cy="4231928"/>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70C0"/>
                </a:solidFill>
              </a:rPr>
              <a:t>4. </a:t>
            </a:r>
            <a:r>
              <a:rPr lang="en-US" sz="1600" dirty="0" err="1">
                <a:solidFill>
                  <a:srgbClr val="0070C0"/>
                </a:solidFill>
              </a:rPr>
              <a:t>Vấn</a:t>
            </a:r>
            <a:r>
              <a:rPr lang="en-US" sz="1600" dirty="0">
                <a:solidFill>
                  <a:srgbClr val="0070C0"/>
                </a:solidFill>
              </a:rPr>
              <a:t> </a:t>
            </a:r>
            <a:r>
              <a:rPr lang="en-US" sz="1600" dirty="0" err="1">
                <a:solidFill>
                  <a:srgbClr val="0070C0"/>
                </a:solidFill>
              </a:rPr>
              <a:t>đề</a:t>
            </a:r>
            <a:r>
              <a:rPr lang="en-US" sz="1600" dirty="0">
                <a:solidFill>
                  <a:srgbClr val="0070C0"/>
                </a:solidFill>
              </a:rPr>
              <a:t> “</a:t>
            </a:r>
            <a:r>
              <a:rPr lang="en-US" sz="1600" dirty="0" err="1">
                <a:solidFill>
                  <a:srgbClr val="0070C0"/>
                </a:solidFill>
              </a:rPr>
              <a:t>đổi</a:t>
            </a:r>
            <a:r>
              <a:rPr lang="en-US" sz="1600" dirty="0">
                <a:solidFill>
                  <a:srgbClr val="0070C0"/>
                </a:solidFill>
              </a:rPr>
              <a:t> </a:t>
            </a:r>
            <a:r>
              <a:rPr lang="en-US" sz="1600" dirty="0" err="1">
                <a:solidFill>
                  <a:srgbClr val="0070C0"/>
                </a:solidFill>
              </a:rPr>
              <a:t>mới</a:t>
            </a:r>
            <a:r>
              <a:rPr lang="en-US" sz="1600" dirty="0">
                <a:solidFill>
                  <a:srgbClr val="0070C0"/>
                </a:solidFill>
              </a:rPr>
              <a:t> </a:t>
            </a:r>
            <a:r>
              <a:rPr lang="en-US" sz="1600" dirty="0" err="1">
                <a:solidFill>
                  <a:srgbClr val="0070C0"/>
                </a:solidFill>
              </a:rPr>
              <a:t>sáng</a:t>
            </a:r>
            <a:r>
              <a:rPr lang="en-US" sz="1600" dirty="0">
                <a:solidFill>
                  <a:srgbClr val="0070C0"/>
                </a:solidFill>
              </a:rPr>
              <a:t> </a:t>
            </a:r>
            <a:r>
              <a:rPr lang="en-US" sz="1600" dirty="0" err="1">
                <a:solidFill>
                  <a:srgbClr val="0070C0"/>
                </a:solidFill>
              </a:rPr>
              <a:t>tạo</a:t>
            </a:r>
            <a:r>
              <a:rPr lang="en-US" sz="1600" dirty="0">
                <a:solidFill>
                  <a:srgbClr val="0070C0"/>
                </a:solidFill>
              </a:rPr>
              <a:t> </a:t>
            </a:r>
            <a:r>
              <a:rPr lang="en-US" sz="1600" dirty="0" err="1">
                <a:solidFill>
                  <a:srgbClr val="0070C0"/>
                </a:solidFill>
              </a:rPr>
              <a:t>dựa</a:t>
            </a:r>
            <a:r>
              <a:rPr lang="en-US" sz="1600" dirty="0">
                <a:solidFill>
                  <a:srgbClr val="0070C0"/>
                </a:solidFill>
              </a:rPr>
              <a:t> </a:t>
            </a:r>
            <a:r>
              <a:rPr lang="en-US" sz="1600" dirty="0" err="1">
                <a:solidFill>
                  <a:srgbClr val="0070C0"/>
                </a:solidFill>
              </a:rPr>
              <a:t>trên</a:t>
            </a:r>
            <a:r>
              <a:rPr lang="en-US" sz="1600" dirty="0">
                <a:solidFill>
                  <a:srgbClr val="0070C0"/>
                </a:solidFill>
              </a:rPr>
              <a:t> </a:t>
            </a:r>
            <a:r>
              <a:rPr lang="en-US" sz="1600" dirty="0" err="1">
                <a:solidFill>
                  <a:srgbClr val="0070C0"/>
                </a:solidFill>
              </a:rPr>
              <a:t>dữ</a:t>
            </a:r>
            <a:r>
              <a:rPr lang="en-US" sz="1600" dirty="0">
                <a:solidFill>
                  <a:srgbClr val="0070C0"/>
                </a:solidFill>
              </a:rPr>
              <a:t> </a:t>
            </a:r>
            <a:r>
              <a:rPr lang="en-US" sz="1600" dirty="0" err="1">
                <a:solidFill>
                  <a:srgbClr val="0070C0"/>
                </a:solidFill>
              </a:rPr>
              <a:t>liệu</a:t>
            </a:r>
            <a:r>
              <a:rPr lang="en-US" sz="1600" dirty="0">
                <a:solidFill>
                  <a:srgbClr val="0070C0"/>
                </a:solidFill>
              </a:rPr>
              <a:t>” </a:t>
            </a:r>
            <a:r>
              <a:rPr lang="en-US" sz="1600" dirty="0" err="1">
                <a:solidFill>
                  <a:srgbClr val="0070C0"/>
                </a:solidFill>
              </a:rPr>
              <a:t>tại</a:t>
            </a:r>
            <a:r>
              <a:rPr lang="en-US" sz="1600" dirty="0">
                <a:solidFill>
                  <a:srgbClr val="0070C0"/>
                </a:solidFill>
              </a:rPr>
              <a:t> </a:t>
            </a:r>
            <a:r>
              <a:rPr lang="en-US" sz="1600" dirty="0" err="1">
                <a:solidFill>
                  <a:srgbClr val="0070C0"/>
                </a:solidFill>
              </a:rPr>
              <a:t>các</a:t>
            </a:r>
            <a:r>
              <a:rPr lang="en-US" sz="1600" dirty="0">
                <a:solidFill>
                  <a:srgbClr val="0070C0"/>
                </a:solidFill>
              </a:rPr>
              <a:t> </a:t>
            </a:r>
            <a:r>
              <a:rPr lang="en-US" sz="1600" dirty="0" err="1">
                <a:solidFill>
                  <a:srgbClr val="0070C0"/>
                </a:solidFill>
              </a:rPr>
              <a:t>đơn</a:t>
            </a:r>
            <a:r>
              <a:rPr lang="en-US" sz="1600" dirty="0">
                <a:solidFill>
                  <a:srgbClr val="0070C0"/>
                </a:solidFill>
              </a:rPr>
              <a:t> </a:t>
            </a:r>
            <a:r>
              <a:rPr lang="en-US" sz="1600" dirty="0" err="1">
                <a:solidFill>
                  <a:srgbClr val="0070C0"/>
                </a:solidFill>
              </a:rPr>
              <a:t>vị</a:t>
            </a:r>
            <a:r>
              <a:rPr lang="en-US" sz="1600" dirty="0">
                <a:solidFill>
                  <a:srgbClr val="0070C0"/>
                </a:solidFill>
              </a:rPr>
              <a:t> </a:t>
            </a:r>
            <a:r>
              <a:rPr lang="en-US" sz="1600" dirty="0" err="1">
                <a:solidFill>
                  <a:srgbClr val="0070C0"/>
                </a:solidFill>
              </a:rPr>
              <a:t>chủ</a:t>
            </a:r>
            <a:r>
              <a:rPr lang="en-US" sz="1600" dirty="0">
                <a:solidFill>
                  <a:srgbClr val="0070C0"/>
                </a:solidFill>
              </a:rPr>
              <a:t> </a:t>
            </a:r>
            <a:r>
              <a:rPr lang="en-US" sz="1600" dirty="0" err="1">
                <a:solidFill>
                  <a:srgbClr val="0070C0"/>
                </a:solidFill>
              </a:rPr>
              <a:t>quản</a:t>
            </a:r>
            <a:r>
              <a:rPr lang="en-US" sz="1600" dirty="0">
                <a:solidFill>
                  <a:srgbClr val="0070C0"/>
                </a:solidFill>
              </a:rPr>
              <a:t> </a:t>
            </a:r>
            <a:r>
              <a:rPr lang="en-US" sz="1600" dirty="0" err="1">
                <a:solidFill>
                  <a:srgbClr val="0070C0"/>
                </a:solidFill>
              </a:rPr>
              <a:t>dữ</a:t>
            </a:r>
            <a:r>
              <a:rPr lang="en-US" sz="1600" dirty="0">
                <a:solidFill>
                  <a:srgbClr val="0070C0"/>
                </a:solidFill>
              </a:rPr>
              <a:t> </a:t>
            </a:r>
            <a:r>
              <a:rPr lang="en-US" sz="1600" dirty="0" err="1">
                <a:solidFill>
                  <a:srgbClr val="0070C0"/>
                </a:solidFill>
              </a:rPr>
              <a:t>liệu</a:t>
            </a:r>
            <a:r>
              <a:rPr lang="en-US" sz="1600" dirty="0">
                <a:solidFill>
                  <a:srgbClr val="0070C0"/>
                </a:solidFill>
              </a:rPr>
              <a:t> </a:t>
            </a:r>
            <a:r>
              <a:rPr lang="en-US" sz="1600" dirty="0">
                <a:solidFill>
                  <a:srgbClr val="002060"/>
                </a:solidFill>
              </a:rPr>
              <a:t>(</a:t>
            </a:r>
            <a:r>
              <a:rPr lang="en-US" sz="1600" dirty="0" err="1">
                <a:solidFill>
                  <a:srgbClr val="002060"/>
                </a:solidFill>
              </a:rPr>
              <a:t>Vì</a:t>
            </a:r>
            <a:r>
              <a:rPr lang="en-US" sz="1600" dirty="0">
                <a:solidFill>
                  <a:srgbClr val="002060"/>
                </a:solidFill>
              </a:rPr>
              <a:t> </a:t>
            </a:r>
            <a:r>
              <a:rPr lang="en-US" sz="1600" dirty="0" err="1">
                <a:solidFill>
                  <a:srgbClr val="002060"/>
                </a:solidFill>
              </a:rPr>
              <a:t>dù</a:t>
            </a:r>
            <a:r>
              <a:rPr lang="en-US" sz="1600" dirty="0">
                <a:solidFill>
                  <a:srgbClr val="002060"/>
                </a:solidFill>
              </a:rPr>
              <a:t> chia </a:t>
            </a:r>
            <a:r>
              <a:rPr lang="en-US" sz="1600" dirty="0" err="1">
                <a:solidFill>
                  <a:srgbClr val="002060"/>
                </a:solidFill>
              </a:rPr>
              <a:t>sẻ</a:t>
            </a:r>
            <a:r>
              <a:rPr lang="en-US" sz="1600" dirty="0">
                <a:solidFill>
                  <a:srgbClr val="002060"/>
                </a:solidFill>
              </a:rPr>
              <a:t> </a:t>
            </a:r>
            <a:r>
              <a:rPr lang="en-US" sz="1600" dirty="0" err="1">
                <a:solidFill>
                  <a:srgbClr val="002060"/>
                </a:solidFill>
              </a:rPr>
              <a:t>rất</a:t>
            </a:r>
            <a:r>
              <a:rPr lang="en-US" sz="1600" dirty="0">
                <a:solidFill>
                  <a:srgbClr val="002060"/>
                </a:solidFill>
              </a:rPr>
              <a:t> </a:t>
            </a:r>
            <a:r>
              <a:rPr lang="en-US" sz="1600" dirty="0" err="1">
                <a:solidFill>
                  <a:srgbClr val="002060"/>
                </a:solidFill>
              </a:rPr>
              <a:t>nhiều</a:t>
            </a:r>
            <a:r>
              <a:rPr lang="en-US" sz="1600" dirty="0">
                <a:solidFill>
                  <a:srgbClr val="002060"/>
                </a:solidFill>
              </a:rPr>
              <a:t> </a:t>
            </a:r>
            <a:r>
              <a:rPr lang="en-US" sz="1600" dirty="0" err="1">
                <a:solidFill>
                  <a:srgbClr val="002060"/>
                </a:solidFill>
              </a:rPr>
              <a:t>dữ</a:t>
            </a:r>
            <a:r>
              <a:rPr lang="en-US" sz="1600" dirty="0">
                <a:solidFill>
                  <a:srgbClr val="002060"/>
                </a:solidFill>
              </a:rPr>
              <a:t> </a:t>
            </a:r>
            <a:r>
              <a:rPr lang="en-US" sz="1600" dirty="0" err="1">
                <a:solidFill>
                  <a:srgbClr val="002060"/>
                </a:solidFill>
              </a:rPr>
              <a:t>liệu</a:t>
            </a:r>
            <a:r>
              <a:rPr lang="en-US" sz="1600" dirty="0">
                <a:solidFill>
                  <a:srgbClr val="002060"/>
                </a:solidFill>
              </a:rPr>
              <a:t> </a:t>
            </a:r>
            <a:r>
              <a:rPr lang="en-US" sz="1600" dirty="0" err="1">
                <a:solidFill>
                  <a:srgbClr val="002060"/>
                </a:solidFill>
              </a:rPr>
              <a:t>nhưng</a:t>
            </a:r>
            <a:r>
              <a:rPr lang="en-US" sz="1600" dirty="0">
                <a:solidFill>
                  <a:srgbClr val="002060"/>
                </a:solidFill>
              </a:rPr>
              <a:t> </a:t>
            </a:r>
            <a:r>
              <a:rPr lang="en-US" sz="1600" dirty="0" err="1">
                <a:solidFill>
                  <a:srgbClr val="002060"/>
                </a:solidFill>
              </a:rPr>
              <a:t>không</a:t>
            </a:r>
            <a:r>
              <a:rPr lang="en-US" sz="1600" dirty="0">
                <a:solidFill>
                  <a:srgbClr val="002060"/>
                </a:solidFill>
              </a:rPr>
              <a:t> </a:t>
            </a:r>
            <a:r>
              <a:rPr lang="en-US" sz="1600" dirty="0" err="1">
                <a:solidFill>
                  <a:srgbClr val="002060"/>
                </a:solidFill>
              </a:rPr>
              <a:t>tạo</a:t>
            </a:r>
            <a:r>
              <a:rPr lang="en-US" sz="1600" dirty="0">
                <a:solidFill>
                  <a:srgbClr val="002060"/>
                </a:solidFill>
              </a:rPr>
              <a:t> </a:t>
            </a:r>
            <a:r>
              <a:rPr lang="en-US" sz="1600" dirty="0" err="1">
                <a:solidFill>
                  <a:srgbClr val="002060"/>
                </a:solidFill>
              </a:rPr>
              <a:t>ra</a:t>
            </a:r>
            <a:r>
              <a:rPr lang="en-US" sz="1600" dirty="0">
                <a:solidFill>
                  <a:srgbClr val="002060"/>
                </a:solidFill>
              </a:rPr>
              <a:t> </a:t>
            </a:r>
            <a:r>
              <a:rPr lang="en-US" sz="1600" dirty="0" err="1">
                <a:solidFill>
                  <a:srgbClr val="002060"/>
                </a:solidFill>
              </a:rPr>
              <a:t>nhiều</a:t>
            </a:r>
            <a:r>
              <a:rPr lang="en-US" sz="1600" dirty="0">
                <a:solidFill>
                  <a:srgbClr val="002060"/>
                </a:solidFill>
              </a:rPr>
              <a:t> </a:t>
            </a:r>
            <a:r>
              <a:rPr lang="en-US" sz="1600" dirty="0" err="1">
                <a:solidFill>
                  <a:srgbClr val="002060"/>
                </a:solidFill>
              </a:rPr>
              <a:t>ứng</a:t>
            </a:r>
            <a:r>
              <a:rPr lang="en-US" sz="1600" dirty="0">
                <a:solidFill>
                  <a:srgbClr val="002060"/>
                </a:solidFill>
              </a:rPr>
              <a:t> </a:t>
            </a:r>
            <a:r>
              <a:rPr lang="en-US" sz="1600" dirty="0" err="1">
                <a:solidFill>
                  <a:srgbClr val="002060"/>
                </a:solidFill>
              </a:rPr>
              <a:t>dụng</a:t>
            </a:r>
            <a:r>
              <a:rPr lang="en-US" sz="1600" dirty="0">
                <a:solidFill>
                  <a:srgbClr val="002060"/>
                </a:solidFill>
              </a:rPr>
              <a:t> </a:t>
            </a:r>
            <a:r>
              <a:rPr lang="en-US" sz="1600" dirty="0" err="1">
                <a:solidFill>
                  <a:srgbClr val="002060"/>
                </a:solidFill>
              </a:rPr>
              <a:t>khai</a:t>
            </a:r>
            <a:r>
              <a:rPr lang="en-US" sz="1600" dirty="0">
                <a:solidFill>
                  <a:srgbClr val="002060"/>
                </a:solidFill>
              </a:rPr>
              <a:t> </a:t>
            </a:r>
            <a:r>
              <a:rPr lang="en-US" sz="1600" dirty="0" err="1">
                <a:solidFill>
                  <a:srgbClr val="002060"/>
                </a:solidFill>
              </a:rPr>
              <a:t>thác</a:t>
            </a:r>
            <a:r>
              <a:rPr lang="en-US" sz="1600" dirty="0">
                <a:solidFill>
                  <a:srgbClr val="002060"/>
                </a:solidFill>
              </a:rPr>
              <a:t> </a:t>
            </a:r>
            <a:r>
              <a:rPr lang="en-US" sz="1600" dirty="0" err="1">
                <a:solidFill>
                  <a:srgbClr val="002060"/>
                </a:solidFill>
              </a:rPr>
              <a:t>dữ</a:t>
            </a:r>
            <a:r>
              <a:rPr lang="en-US" sz="1600" dirty="0">
                <a:solidFill>
                  <a:srgbClr val="002060"/>
                </a:solidFill>
              </a:rPr>
              <a:t> </a:t>
            </a:r>
            <a:r>
              <a:rPr lang="en-US" sz="1600" dirty="0" err="1">
                <a:solidFill>
                  <a:srgbClr val="002060"/>
                </a:solidFill>
              </a:rPr>
              <a:t>liệu</a:t>
            </a:r>
            <a:r>
              <a:rPr lang="en-US" sz="1600" dirty="0">
                <a:solidFill>
                  <a:srgbClr val="002060"/>
                </a:solidFill>
              </a:rPr>
              <a:t> </a:t>
            </a:r>
            <a:r>
              <a:rPr lang="en-US" sz="1600" dirty="0" err="1">
                <a:solidFill>
                  <a:srgbClr val="002060"/>
                </a:solidFill>
              </a:rPr>
              <a:t>có</a:t>
            </a:r>
            <a:r>
              <a:rPr lang="en-US" sz="1600" dirty="0">
                <a:solidFill>
                  <a:srgbClr val="002060"/>
                </a:solidFill>
              </a:rPr>
              <a:t> ý </a:t>
            </a:r>
            <a:r>
              <a:rPr lang="en-US" sz="1600" dirty="0" err="1">
                <a:solidFill>
                  <a:srgbClr val="002060"/>
                </a:solidFill>
              </a:rPr>
              <a:t>nghĩa</a:t>
            </a:r>
            <a:r>
              <a:rPr lang="en-US" sz="1600" dirty="0">
                <a:solidFill>
                  <a:srgbClr val="002060"/>
                </a:solidFill>
              </a:rPr>
              <a:t> </a:t>
            </a:r>
            <a:r>
              <a:rPr lang="en-US" sz="1600" dirty="0" err="1">
                <a:solidFill>
                  <a:srgbClr val="002060"/>
                </a:solidFill>
              </a:rPr>
              <a:t>thì</a:t>
            </a:r>
            <a:r>
              <a:rPr lang="en-US" sz="1600" dirty="0">
                <a:solidFill>
                  <a:srgbClr val="002060"/>
                </a:solidFill>
              </a:rPr>
              <a:t> </a:t>
            </a:r>
            <a:r>
              <a:rPr lang="en-US" sz="1600" dirty="0" err="1">
                <a:solidFill>
                  <a:srgbClr val="002060"/>
                </a:solidFill>
              </a:rPr>
              <a:t>cũng</a:t>
            </a:r>
            <a:r>
              <a:rPr lang="en-US" sz="1600" dirty="0">
                <a:solidFill>
                  <a:srgbClr val="002060"/>
                </a:solidFill>
              </a:rPr>
              <a:t> </a:t>
            </a:r>
            <a:r>
              <a:rPr lang="en-US" sz="1600" dirty="0" err="1">
                <a:solidFill>
                  <a:srgbClr val="002060"/>
                </a:solidFill>
              </a:rPr>
              <a:t>vô</a:t>
            </a:r>
            <a:r>
              <a:rPr lang="en-US" sz="1600" dirty="0">
                <a:solidFill>
                  <a:srgbClr val="002060"/>
                </a:solidFill>
              </a:rPr>
              <a:t> </a:t>
            </a:r>
            <a:r>
              <a:rPr lang="en-US" sz="1600" dirty="0" err="1">
                <a:solidFill>
                  <a:srgbClr val="002060"/>
                </a:solidFill>
              </a:rPr>
              <a:t>ích</a:t>
            </a:r>
            <a:r>
              <a:rPr lang="en-US" sz="1600" dirty="0">
                <a:solidFill>
                  <a:srgbClr val="002060"/>
                </a:solidFill>
              </a:rPr>
              <a:t>):</a:t>
            </a:r>
          </a:p>
          <a:p>
            <a:pPr marL="342900" indent="-342900" algn="just">
              <a:spcBef>
                <a:spcPts val="600"/>
              </a:spcBef>
              <a:spcAft>
                <a:spcPts val="600"/>
              </a:spcAft>
              <a:buFont typeface="+mj-lt"/>
              <a:buAutoNum type="arabicPeriod"/>
            </a:pPr>
            <a:r>
              <a:rPr lang="vi-VN" sz="1600" dirty="0">
                <a:solidFill>
                  <a:srgbClr val="000000"/>
                </a:solidFill>
                <a:latin typeface="Arial" panose="020B0604020202020204" pitchFamily="34" charset="0"/>
              </a:rPr>
              <a:t>Cần quy định gì để khuyến khích “đổi mới sáng tạo” tại các Sở ban ngành và quận huyện?</a:t>
            </a:r>
          </a:p>
          <a:p>
            <a:pPr marL="342900" indent="-342900" algn="just">
              <a:spcBef>
                <a:spcPts val="600"/>
              </a:spcBef>
              <a:spcAft>
                <a:spcPts val="600"/>
              </a:spcAft>
              <a:buFont typeface="+mj-lt"/>
              <a:buAutoNum type="arabicPeriod"/>
            </a:pPr>
            <a:r>
              <a:rPr lang="vi-VN" sz="1600" i="0" dirty="0">
                <a:solidFill>
                  <a:srgbClr val="000000"/>
                </a:solidFill>
                <a:effectLst/>
                <a:latin typeface="Arial" panose="020B0604020202020204" pitchFamily="34" charset="0"/>
              </a:rPr>
              <a:t>Các </a:t>
            </a:r>
            <a:r>
              <a:rPr lang="vi-VN" sz="1600" dirty="0">
                <a:solidFill>
                  <a:srgbClr val="000000"/>
                </a:solidFill>
                <a:latin typeface="Arial" panose="020B0604020202020204" pitchFamily="34" charset="0"/>
              </a:rPr>
              <a:t>Sở ban ngành và quận huyện </a:t>
            </a:r>
            <a:r>
              <a:rPr lang="vi-VN" sz="1600" i="0" dirty="0">
                <a:solidFill>
                  <a:srgbClr val="000000"/>
                </a:solidFill>
                <a:effectLst/>
                <a:latin typeface="Arial" panose="020B0604020202020204" pitchFamily="34" charset="0"/>
              </a:rPr>
              <a:t>có được đầu tư một nền tảng tương tự nền tảng bản đồ số Thành phố Hồ Chí Minh không? Phạm vi nội bộ hay toan Thành phố? Quy mô? Tiêu chí để đầu tư là gì? …</a:t>
            </a:r>
          </a:p>
          <a:p>
            <a:pPr marL="342900" indent="-342900" algn="just">
              <a:spcBef>
                <a:spcPts val="600"/>
              </a:spcBef>
              <a:spcAft>
                <a:spcPts val="600"/>
              </a:spcAft>
              <a:buFont typeface="+mj-lt"/>
              <a:buAutoNum type="arabicPeriod"/>
            </a:pPr>
            <a:r>
              <a:rPr lang="vi-VN" sz="1600" dirty="0">
                <a:solidFill>
                  <a:srgbClr val="000000"/>
                </a:solidFill>
                <a:latin typeface="Arial" panose="020B0604020202020204" pitchFamily="34" charset="0"/>
              </a:rPr>
              <a:t>Các ứng dụng khai thác dữ liệu từ </a:t>
            </a:r>
            <a:r>
              <a:rPr lang="vi-VN" sz="1600" i="0" dirty="0">
                <a:solidFill>
                  <a:srgbClr val="000000"/>
                </a:solidFill>
                <a:effectLst/>
                <a:latin typeface="Arial" panose="020B0604020202020204" pitchFamily="34" charset="0"/>
              </a:rPr>
              <a:t>nền tảng bản đồ số Thành phố Hồ Chí Minh</a:t>
            </a:r>
            <a:r>
              <a:rPr lang="vi-VN" sz="1600" dirty="0">
                <a:solidFill>
                  <a:srgbClr val="000000"/>
                </a:solidFill>
                <a:latin typeface="Arial" panose="020B0604020202020204" pitchFamily="34" charset="0"/>
              </a:rPr>
              <a:t> của các Sở ban ngành và quận huyện (nhất là tại quận huyện) sẽ được đánh giá và lan toả như thế nào? </a:t>
            </a:r>
          </a:p>
          <a:p>
            <a:pPr marL="342900" indent="-342900" algn="just">
              <a:spcBef>
                <a:spcPts val="600"/>
              </a:spcBef>
              <a:spcAft>
                <a:spcPts val="600"/>
              </a:spcAft>
              <a:buFont typeface="+mj-lt"/>
              <a:buAutoNum type="arabicPeriod"/>
            </a:pPr>
            <a:r>
              <a:rPr lang="vi-VN" sz="1600" i="0" dirty="0">
                <a:solidFill>
                  <a:srgbClr val="000000"/>
                </a:solidFill>
                <a:effectLst/>
                <a:latin typeface="Arial" panose="020B0604020202020204" pitchFamily="34" charset="0"/>
              </a:rPr>
              <a:t>Nguồn lực </a:t>
            </a:r>
            <a:r>
              <a:rPr lang="vi-VN" sz="1600" dirty="0">
                <a:solidFill>
                  <a:srgbClr val="000000"/>
                </a:solidFill>
                <a:latin typeface="Arial" panose="020B0604020202020204" pitchFamily="34" charset="0"/>
              </a:rPr>
              <a:t>“đổi mới sáng tạo dựa trên dữ liệu” có sẵn sàng không?</a:t>
            </a:r>
          </a:p>
          <a:p>
            <a:pPr marL="342900" indent="-342900" algn="just">
              <a:spcBef>
                <a:spcPts val="600"/>
              </a:spcBef>
              <a:spcAft>
                <a:spcPts val="600"/>
              </a:spcAft>
              <a:buFont typeface="+mj-lt"/>
              <a:buAutoNum type="arabicPeriod"/>
            </a:pPr>
            <a:r>
              <a:rPr lang="vi-VN" sz="1600" dirty="0">
                <a:solidFill>
                  <a:srgbClr val="000000"/>
                </a:solidFill>
                <a:latin typeface="Arial" panose="020B0604020202020204" pitchFamily="34" charset="0"/>
              </a:rPr>
              <a:t>Các </a:t>
            </a:r>
            <a:r>
              <a:rPr lang="vi-VN" sz="1600" b="1" dirty="0">
                <a:solidFill>
                  <a:srgbClr val="002060"/>
                </a:solidFill>
                <a:latin typeface="Arial" panose="020B0604020202020204" pitchFamily="34" charset="0"/>
              </a:rPr>
              <a:t>ứng dụng mang tính chiến lược của DXCenter và các Sở ban ngành và quận huyện  </a:t>
            </a:r>
            <a:r>
              <a:rPr lang="vi-VN" sz="1600" dirty="0">
                <a:solidFill>
                  <a:srgbClr val="000000"/>
                </a:solidFill>
                <a:latin typeface="Arial" panose="020B0604020202020204" pitchFamily="34" charset="0"/>
              </a:rPr>
              <a:t>là gì?</a:t>
            </a:r>
            <a:endParaRPr lang="vi-VN" sz="1600" i="0" dirty="0">
              <a:solidFill>
                <a:srgbClr val="000000"/>
              </a:solidFill>
              <a:effectLst/>
              <a:latin typeface="Arial" panose="020B0604020202020204" pitchFamily="34" charset="0"/>
            </a:endParaRPr>
          </a:p>
        </p:txBody>
      </p:sp>
      <p:pic>
        <p:nvPicPr>
          <p:cNvPr id="5" name="Picture 4">
            <a:extLst>
              <a:ext uri="{FF2B5EF4-FFF2-40B4-BE49-F238E27FC236}">
                <a16:creationId xmlns:a16="http://schemas.microsoft.com/office/drawing/2014/main" id="{322B0CC0-5DBF-499C-BDCB-0963A9EE7D34}"/>
              </a:ext>
            </a:extLst>
          </p:cNvPr>
          <p:cNvPicPr>
            <a:picLocks noChangeAspect="1"/>
          </p:cNvPicPr>
          <p:nvPr/>
        </p:nvPicPr>
        <p:blipFill>
          <a:blip r:embed="rId2"/>
          <a:stretch>
            <a:fillRect/>
          </a:stretch>
        </p:blipFill>
        <p:spPr>
          <a:xfrm>
            <a:off x="8440547" y="2438399"/>
            <a:ext cx="3554534" cy="3302000"/>
          </a:xfrm>
          <a:prstGeom prst="rect">
            <a:avLst/>
          </a:prstGeom>
          <a:ln>
            <a:solidFill>
              <a:schemeClr val="accent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97DE796-4EE4-48F7-9EBE-8E1A0004424A}"/>
              </a:ext>
            </a:extLst>
          </p:cNvPr>
          <p:cNvSpPr txBox="1"/>
          <p:nvPr/>
        </p:nvSpPr>
        <p:spPr>
          <a:xfrm>
            <a:off x="8287414" y="5894401"/>
            <a:ext cx="3860800" cy="276999"/>
          </a:xfrm>
          <a:prstGeom prst="rect">
            <a:avLst/>
          </a:prstGeom>
          <a:noFill/>
        </p:spPr>
        <p:txBody>
          <a:bodyPr wrap="square">
            <a:spAutoFit/>
          </a:bodyPr>
          <a:lstStyle/>
          <a:p>
            <a:pPr algn="ctr"/>
            <a:r>
              <a:rPr lang="vi-VN" sz="1200">
                <a:hlinkClick r:id="rId3"/>
              </a:rPr>
              <a:t>https://carlosgrande.me/my-data-mesh-thesis/</a:t>
            </a:r>
            <a:r>
              <a:rPr lang="vi-VN" sz="1200"/>
              <a:t> </a:t>
            </a:r>
          </a:p>
        </p:txBody>
      </p:sp>
    </p:spTree>
    <p:extLst>
      <p:ext uri="{BB962C8B-B14F-4D97-AF65-F5344CB8AC3E}">
        <p14:creationId xmlns:p14="http://schemas.microsoft.com/office/powerpoint/2010/main" val="3155189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73657D-8235-4B26-9F88-278435B2D32E}"/>
              </a:ext>
            </a:extLst>
          </p:cNvPr>
          <p:cNvSpPr txBox="1"/>
          <p:nvPr/>
        </p:nvSpPr>
        <p:spPr>
          <a:xfrm>
            <a:off x="439873" y="210873"/>
            <a:ext cx="11591665" cy="124649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a:solidFill>
                  <a:srgbClr val="0070C0"/>
                </a:solidFill>
              </a:rPr>
              <a:t>5. Vấn đề “các công cụ xử lý cơ bản” của hệ thống xử lý và chia sẻ dữ liệu không gian địa lý:</a:t>
            </a:r>
          </a:p>
          <a:p>
            <a:pPr marL="342900" indent="-342900" algn="l">
              <a:spcBef>
                <a:spcPts val="600"/>
              </a:spcBef>
              <a:spcAft>
                <a:spcPts val="600"/>
              </a:spcAft>
              <a:buFont typeface="+mj-lt"/>
              <a:buAutoNum type="arabicPeriod"/>
            </a:pPr>
            <a:r>
              <a:rPr lang="vi-VN" i="0">
                <a:solidFill>
                  <a:schemeClr val="accent6">
                    <a:lumMod val="50000"/>
                  </a:schemeClr>
                </a:solidFill>
                <a:effectLst/>
                <a:latin typeface="Arial" panose="020B0604020202020204" pitchFamily="34" charset="0"/>
              </a:rPr>
              <a:t>Có cần liệt kê các công cụ dưới dạng phụ lục trong quy chế hay không? </a:t>
            </a:r>
            <a:r>
              <a:rPr lang="vi-VN" b="1" i="0">
                <a:solidFill>
                  <a:srgbClr val="C00000"/>
                </a:solidFill>
                <a:effectLst/>
                <a:latin typeface="Arial" panose="020B0604020202020204" pitchFamily="34" charset="0"/>
              </a:rPr>
              <a:t>Bao nhiêu công cụ (tools) </a:t>
            </a:r>
            <a:r>
              <a:rPr lang="vi-VN" i="0">
                <a:solidFill>
                  <a:schemeClr val="accent6">
                    <a:lumMod val="50000"/>
                  </a:schemeClr>
                </a:solidFill>
                <a:effectLst/>
                <a:latin typeface="Arial" panose="020B0604020202020204" pitchFamily="34" charset="0"/>
              </a:rPr>
              <a:t>là đủ?</a:t>
            </a:r>
          </a:p>
          <a:p>
            <a:pPr marL="342900" indent="-342900" algn="l">
              <a:spcBef>
                <a:spcPts val="600"/>
              </a:spcBef>
              <a:spcAft>
                <a:spcPts val="600"/>
              </a:spcAft>
              <a:buFont typeface="+mj-lt"/>
              <a:buAutoNum type="arabicPeriod"/>
            </a:pPr>
            <a:r>
              <a:rPr lang="vi-VN">
                <a:solidFill>
                  <a:schemeClr val="accent6">
                    <a:lumMod val="50000"/>
                  </a:schemeClr>
                </a:solidFill>
                <a:latin typeface="Arial" panose="020B0604020202020204" pitchFamily="34" charset="0"/>
              </a:rPr>
              <a:t>Nên đề xuất danh mục các công cụ sẽ được làm rõ trong quá trình xây dựng, nâng cấp, mở rộng?</a:t>
            </a:r>
            <a:endParaRPr lang="vi-VN" i="0">
              <a:solidFill>
                <a:schemeClr val="accent6">
                  <a:lumMod val="50000"/>
                </a:schemeClr>
              </a:solidFill>
              <a:effectLst/>
              <a:latin typeface="Arial" panose="020B0604020202020204" pitchFamily="34" charset="0"/>
            </a:endParaRPr>
          </a:p>
        </p:txBody>
      </p:sp>
      <p:pic>
        <p:nvPicPr>
          <p:cNvPr id="5" name="Picture 4">
            <a:extLst>
              <a:ext uri="{FF2B5EF4-FFF2-40B4-BE49-F238E27FC236}">
                <a16:creationId xmlns:a16="http://schemas.microsoft.com/office/drawing/2014/main" id="{25C86938-8D87-4231-84BF-CD9426C128DC}"/>
              </a:ext>
            </a:extLst>
          </p:cNvPr>
          <p:cNvPicPr>
            <a:picLocks noChangeAspect="1"/>
          </p:cNvPicPr>
          <p:nvPr/>
        </p:nvPicPr>
        <p:blipFill>
          <a:blip r:embed="rId2"/>
          <a:stretch>
            <a:fillRect/>
          </a:stretch>
        </p:blipFill>
        <p:spPr>
          <a:xfrm>
            <a:off x="2934904" y="2719567"/>
            <a:ext cx="2560743" cy="1252334"/>
          </a:xfrm>
          <a:prstGeom prst="rect">
            <a:avLst/>
          </a:prstGeom>
          <a:effectLst>
            <a:outerShdw blurRad="50800" dist="38100" dir="2700000" algn="tl" rotWithShape="0">
              <a:prstClr val="black">
                <a:alpha val="40000"/>
              </a:prstClr>
            </a:outerShdw>
          </a:effectLst>
        </p:spPr>
      </p:pic>
      <p:pic>
        <p:nvPicPr>
          <p:cNvPr id="6" name="Picture 2" descr="Mesh network Generic Others icon | Freepik">
            <a:extLst>
              <a:ext uri="{FF2B5EF4-FFF2-40B4-BE49-F238E27FC236}">
                <a16:creationId xmlns:a16="http://schemas.microsoft.com/office/drawing/2014/main" id="{BD2695D9-C280-424A-A4B0-01ADFD621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66" y="1676194"/>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0BF9D5-20C5-407F-9ABE-2DAE2F6D3BB7}"/>
              </a:ext>
            </a:extLst>
          </p:cNvPr>
          <p:cNvSpPr txBox="1"/>
          <p:nvPr/>
        </p:nvSpPr>
        <p:spPr>
          <a:xfrm>
            <a:off x="994115" y="1751811"/>
            <a:ext cx="848309" cy="307777"/>
          </a:xfrm>
          <a:prstGeom prst="rect">
            <a:avLst/>
          </a:prstGeom>
          <a:solidFill>
            <a:schemeClr val="bg1"/>
          </a:solidFill>
          <a:ln>
            <a:solidFill>
              <a:schemeClr val="accent1"/>
            </a:solidFill>
          </a:ln>
        </p:spPr>
        <p:txBody>
          <a:bodyPr wrap="none" rtlCol="0">
            <a:spAutoFit/>
          </a:bodyPr>
          <a:lstStyle/>
          <a:p>
            <a:r>
              <a:rPr lang="en-US" sz="1400">
                <a:solidFill>
                  <a:schemeClr val="accent6">
                    <a:lumMod val="50000"/>
                  </a:schemeClr>
                </a:solidFill>
                <a:effectLst>
                  <a:outerShdw blurRad="38100" dist="38100" dir="2700000" algn="tl">
                    <a:srgbClr val="000000">
                      <a:alpha val="43137"/>
                    </a:srgbClr>
                  </a:outerShdw>
                </a:effectLst>
              </a:rPr>
              <a:t>VBD APIs</a:t>
            </a:r>
            <a:endParaRPr lang="vi-VN" sz="1400">
              <a:solidFill>
                <a:schemeClr val="accent6">
                  <a:lumMod val="50000"/>
                </a:schemeClr>
              </a:solidFill>
              <a:effectLst>
                <a:outerShdw blurRad="38100" dist="38100" dir="2700000" algn="tl">
                  <a:srgbClr val="000000">
                    <a:alpha val="43137"/>
                  </a:srgbClr>
                </a:outerShdw>
              </a:effectLst>
            </a:endParaRPr>
          </a:p>
        </p:txBody>
      </p:sp>
      <p:pic>
        <p:nvPicPr>
          <p:cNvPr id="8" name="Picture 2" descr="Mesh network Generic Others icon | Freepik">
            <a:extLst>
              <a:ext uri="{FF2B5EF4-FFF2-40B4-BE49-F238E27FC236}">
                <a16:creationId xmlns:a16="http://schemas.microsoft.com/office/drawing/2014/main" id="{494FDCFF-B815-4417-B72B-78C50C485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74383">
            <a:off x="505510" y="2668401"/>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C3B72C-0D2F-477D-A92B-22557FF6C85A}"/>
              </a:ext>
            </a:extLst>
          </p:cNvPr>
          <p:cNvSpPr txBox="1"/>
          <p:nvPr/>
        </p:nvSpPr>
        <p:spPr>
          <a:xfrm>
            <a:off x="1030829" y="2872843"/>
            <a:ext cx="1112805"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IoT-Link APIs</a:t>
            </a:r>
            <a:endParaRPr lang="vi-VN"/>
          </a:p>
        </p:txBody>
      </p:sp>
      <p:pic>
        <p:nvPicPr>
          <p:cNvPr id="10" name="Picture 2" descr="Mesh network Generic Others icon | Freepik">
            <a:extLst>
              <a:ext uri="{FF2B5EF4-FFF2-40B4-BE49-F238E27FC236}">
                <a16:creationId xmlns:a16="http://schemas.microsoft.com/office/drawing/2014/main" id="{2C268E99-B356-443C-9B0F-8B492BC07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96252">
            <a:off x="505510" y="3425670"/>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2910CA-3151-48DC-88A7-3EE3BC6DB2FB}"/>
              </a:ext>
            </a:extLst>
          </p:cNvPr>
          <p:cNvSpPr txBox="1"/>
          <p:nvPr/>
        </p:nvSpPr>
        <p:spPr>
          <a:xfrm>
            <a:off x="1030829" y="3664124"/>
            <a:ext cx="720069"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eK APIs</a:t>
            </a:r>
            <a:endParaRPr lang="vi-VN"/>
          </a:p>
        </p:txBody>
      </p:sp>
      <p:pic>
        <p:nvPicPr>
          <p:cNvPr id="12" name="Picture 2" descr="Mesh network Generic Others icon | Freepik">
            <a:extLst>
              <a:ext uri="{FF2B5EF4-FFF2-40B4-BE49-F238E27FC236}">
                <a16:creationId xmlns:a16="http://schemas.microsoft.com/office/drawing/2014/main" id="{7034FEA2-3089-48AD-8F80-7F7EA79BC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10" y="4280902"/>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4AA6B55-8838-42D8-895E-C7D39042BDDE}"/>
              </a:ext>
            </a:extLst>
          </p:cNvPr>
          <p:cNvSpPr txBox="1"/>
          <p:nvPr/>
        </p:nvSpPr>
        <p:spPr>
          <a:xfrm>
            <a:off x="1028868" y="4455405"/>
            <a:ext cx="896784"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iGEO APIs</a:t>
            </a:r>
            <a:endParaRPr lang="vi-VN"/>
          </a:p>
        </p:txBody>
      </p:sp>
      <p:pic>
        <p:nvPicPr>
          <p:cNvPr id="14" name="Picture 2" descr="Mesh network Generic Others icon | Freepik">
            <a:extLst>
              <a:ext uri="{FF2B5EF4-FFF2-40B4-BE49-F238E27FC236}">
                <a16:creationId xmlns:a16="http://schemas.microsoft.com/office/drawing/2014/main" id="{E2562589-AA0E-4A01-BC6D-C789BE523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086" y="1828693"/>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730A74-CB24-403F-BEF6-4C38DD9A981E}"/>
              </a:ext>
            </a:extLst>
          </p:cNvPr>
          <p:cNvSpPr txBox="1"/>
          <p:nvPr/>
        </p:nvSpPr>
        <p:spPr>
          <a:xfrm>
            <a:off x="3032233" y="1735247"/>
            <a:ext cx="1140056"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HCMGIS APIs</a:t>
            </a:r>
            <a:endParaRPr lang="vi-VN"/>
          </a:p>
        </p:txBody>
      </p:sp>
      <p:pic>
        <p:nvPicPr>
          <p:cNvPr id="16" name="Picture 2" descr="Mesh network Generic Others icon | Freepik">
            <a:extLst>
              <a:ext uri="{FF2B5EF4-FFF2-40B4-BE49-F238E27FC236}">
                <a16:creationId xmlns:a16="http://schemas.microsoft.com/office/drawing/2014/main" id="{26A10696-186D-4F44-A870-B88988265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116417">
            <a:off x="3240163" y="4118346"/>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0E19BCF-85C0-4881-ADF1-F17956CCC243}"/>
              </a:ext>
            </a:extLst>
          </p:cNvPr>
          <p:cNvSpPr txBox="1"/>
          <p:nvPr/>
        </p:nvSpPr>
        <p:spPr>
          <a:xfrm>
            <a:off x="3185113" y="4685714"/>
            <a:ext cx="808939"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VTS APIs</a:t>
            </a:r>
            <a:endParaRPr lang="vi-VN"/>
          </a:p>
        </p:txBody>
      </p:sp>
      <p:pic>
        <p:nvPicPr>
          <p:cNvPr id="18" name="Picture 2" descr="Mesh network Generic Others icon | Freepik">
            <a:extLst>
              <a:ext uri="{FF2B5EF4-FFF2-40B4-BE49-F238E27FC236}">
                <a16:creationId xmlns:a16="http://schemas.microsoft.com/office/drawing/2014/main" id="{E19102B6-5764-44AA-9B55-B3ADB9D39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1758">
            <a:off x="4757492" y="1822594"/>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5DAE858-BC0A-4F30-8215-94CC69259117}"/>
              </a:ext>
            </a:extLst>
          </p:cNvPr>
          <p:cNvSpPr txBox="1"/>
          <p:nvPr/>
        </p:nvSpPr>
        <p:spPr>
          <a:xfrm>
            <a:off x="4518532" y="1735246"/>
            <a:ext cx="799450"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FPT APIs</a:t>
            </a:r>
            <a:endParaRPr lang="vi-VN"/>
          </a:p>
        </p:txBody>
      </p:sp>
      <p:pic>
        <p:nvPicPr>
          <p:cNvPr id="20" name="Picture 2" descr="Mesh network Generic Others icon | Freepik">
            <a:extLst>
              <a:ext uri="{FF2B5EF4-FFF2-40B4-BE49-F238E27FC236}">
                <a16:creationId xmlns:a16="http://schemas.microsoft.com/office/drawing/2014/main" id="{A24012EF-70FB-421F-A75E-2F0B6EC0D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116417">
            <a:off x="4597429" y="4109019"/>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E54DF3D-AF47-4458-835A-E13E547264B8}"/>
              </a:ext>
            </a:extLst>
          </p:cNvPr>
          <p:cNvSpPr txBox="1"/>
          <p:nvPr/>
        </p:nvSpPr>
        <p:spPr>
          <a:xfrm>
            <a:off x="4353243" y="4685713"/>
            <a:ext cx="1165704" cy="307777"/>
          </a:xfrm>
          <a:prstGeom prst="rect">
            <a:avLst/>
          </a:prstGeom>
          <a:solidFill>
            <a:schemeClr val="bg1"/>
          </a:solidFill>
          <a:ln>
            <a:solidFill>
              <a:schemeClr val="accent1"/>
            </a:solidFill>
          </a:ln>
        </p:spPr>
        <p:txBody>
          <a:bodyPr wrap="none" rtlCol="0">
            <a:spAutoFit/>
          </a:bodyPr>
          <a:lstStyle>
            <a:defPPr>
              <a:defRPr lang="vi-VN"/>
            </a:defPPr>
            <a:lvl1pPr>
              <a:defRPr sz="1400">
                <a:solidFill>
                  <a:schemeClr val="accent6">
                    <a:lumMod val="50000"/>
                  </a:schemeClr>
                </a:solidFill>
                <a:effectLst>
                  <a:outerShdw blurRad="38100" dist="38100" dir="2700000" algn="tl">
                    <a:srgbClr val="000000">
                      <a:alpha val="43137"/>
                    </a:srgbClr>
                  </a:outerShdw>
                </a:effectLst>
              </a:defRPr>
            </a:lvl1pPr>
          </a:lstStyle>
          <a:p>
            <a:r>
              <a:rPr lang="en-US"/>
              <a:t>GOOGLE APIs</a:t>
            </a:r>
            <a:endParaRPr lang="vi-VN"/>
          </a:p>
        </p:txBody>
      </p:sp>
      <p:cxnSp>
        <p:nvCxnSpPr>
          <p:cNvPr id="22" name="Straight Arrow Connector 21">
            <a:extLst>
              <a:ext uri="{FF2B5EF4-FFF2-40B4-BE49-F238E27FC236}">
                <a16:creationId xmlns:a16="http://schemas.microsoft.com/office/drawing/2014/main" id="{78BB22F5-F626-4A8B-AD08-92C824E0C362}"/>
              </a:ext>
            </a:extLst>
          </p:cNvPr>
          <p:cNvCxnSpPr/>
          <p:nvPr/>
        </p:nvCxnSpPr>
        <p:spPr>
          <a:xfrm>
            <a:off x="2269795" y="2393374"/>
            <a:ext cx="423334" cy="32619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A8606E-97F7-4602-A3FC-C2CD6B51573F}"/>
              </a:ext>
            </a:extLst>
          </p:cNvPr>
          <p:cNvCxnSpPr>
            <a:cxnSpLocks/>
          </p:cNvCxnSpPr>
          <p:nvPr/>
        </p:nvCxnSpPr>
        <p:spPr>
          <a:xfrm>
            <a:off x="2244447" y="3045760"/>
            <a:ext cx="47403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A00F44-C7A3-4FDB-9962-306FCCEED62E}"/>
              </a:ext>
            </a:extLst>
          </p:cNvPr>
          <p:cNvCxnSpPr>
            <a:cxnSpLocks/>
          </p:cNvCxnSpPr>
          <p:nvPr/>
        </p:nvCxnSpPr>
        <p:spPr>
          <a:xfrm>
            <a:off x="2244447" y="3764336"/>
            <a:ext cx="47403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AFED465-2A0C-49AA-9A81-45588F06685F}"/>
              </a:ext>
            </a:extLst>
          </p:cNvPr>
          <p:cNvCxnSpPr>
            <a:cxnSpLocks/>
          </p:cNvCxnSpPr>
          <p:nvPr/>
        </p:nvCxnSpPr>
        <p:spPr>
          <a:xfrm flipV="1">
            <a:off x="2239439" y="4119937"/>
            <a:ext cx="479038" cy="36297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B7A400D-3F0A-4987-81B0-9A19A804C75C}"/>
              </a:ext>
            </a:extLst>
          </p:cNvPr>
          <p:cNvCxnSpPr>
            <a:cxnSpLocks/>
          </p:cNvCxnSpPr>
          <p:nvPr/>
        </p:nvCxnSpPr>
        <p:spPr>
          <a:xfrm>
            <a:off x="3410005" y="2365343"/>
            <a:ext cx="0" cy="32619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CAC5A70-3B13-4643-B02E-8BCD1FC7A54E}"/>
              </a:ext>
            </a:extLst>
          </p:cNvPr>
          <p:cNvCxnSpPr>
            <a:cxnSpLocks/>
          </p:cNvCxnSpPr>
          <p:nvPr/>
        </p:nvCxnSpPr>
        <p:spPr>
          <a:xfrm>
            <a:off x="4823938" y="2335097"/>
            <a:ext cx="0" cy="32619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18702E6-8351-4442-88F1-20568B583C23}"/>
              </a:ext>
            </a:extLst>
          </p:cNvPr>
          <p:cNvCxnSpPr>
            <a:cxnSpLocks/>
          </p:cNvCxnSpPr>
          <p:nvPr/>
        </p:nvCxnSpPr>
        <p:spPr>
          <a:xfrm>
            <a:off x="3410005" y="4029008"/>
            <a:ext cx="0" cy="32619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4579E63-91D8-475E-8069-488D37AAB787}"/>
              </a:ext>
            </a:extLst>
          </p:cNvPr>
          <p:cNvCxnSpPr>
            <a:cxnSpLocks/>
          </p:cNvCxnSpPr>
          <p:nvPr/>
        </p:nvCxnSpPr>
        <p:spPr>
          <a:xfrm>
            <a:off x="4823938" y="4041093"/>
            <a:ext cx="0" cy="32619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Picture 4" descr="2,200+ Smart City Life Stock Photos, Pictures &amp; Royalty-Free Images - iStock">
            <a:extLst>
              <a:ext uri="{FF2B5EF4-FFF2-40B4-BE49-F238E27FC236}">
                <a16:creationId xmlns:a16="http://schemas.microsoft.com/office/drawing/2014/main" id="{7197AE73-2F0A-4CA6-9625-D5B172D31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290" y="2101809"/>
            <a:ext cx="3301258" cy="2249386"/>
          </a:xfrm>
          <a:prstGeom prst="rect">
            <a:avLst/>
          </a:prstGeom>
          <a:noFill/>
          <a:extLst>
            <a:ext uri="{909E8E84-426E-40DD-AFC4-6F175D3DCCD1}">
              <a14:hiddenFill xmlns:a14="http://schemas.microsoft.com/office/drawing/2010/main">
                <a:solidFill>
                  <a:srgbClr val="FFFFFF"/>
                </a:solidFill>
              </a14:hiddenFill>
            </a:ext>
          </a:extLst>
        </p:spPr>
      </p:pic>
      <p:sp>
        <p:nvSpPr>
          <p:cNvPr id="31" name="Arrow: Right 30">
            <a:extLst>
              <a:ext uri="{FF2B5EF4-FFF2-40B4-BE49-F238E27FC236}">
                <a16:creationId xmlns:a16="http://schemas.microsoft.com/office/drawing/2014/main" id="{1F6A02E0-2646-4974-945C-080AD66B359A}"/>
              </a:ext>
            </a:extLst>
          </p:cNvPr>
          <p:cNvSpPr/>
          <p:nvPr/>
        </p:nvSpPr>
        <p:spPr>
          <a:xfrm>
            <a:off x="5708055" y="3007067"/>
            <a:ext cx="1557125" cy="657057"/>
          </a:xfrm>
          <a:prstGeom prst="rightArrow">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effectLst>
                  <a:outerShdw blurRad="38100" dist="38100" dir="2700000" algn="tl">
                    <a:srgbClr val="000000">
                      <a:alpha val="43137"/>
                    </a:srgbClr>
                  </a:outerShdw>
                </a:effectLst>
              </a:rPr>
              <a:t>Chia sẻ</a:t>
            </a:r>
            <a:endParaRPr lang="vi-VN">
              <a:solidFill>
                <a:schemeClr val="accent6">
                  <a:lumMod val="50000"/>
                </a:schemeClr>
              </a:solidFill>
              <a:effectLst>
                <a:outerShdw blurRad="38100" dist="38100" dir="2700000" algn="tl">
                  <a:srgbClr val="000000">
                    <a:alpha val="43137"/>
                  </a:srgbClr>
                </a:outerShdw>
              </a:effectLst>
            </a:endParaRPr>
          </a:p>
        </p:txBody>
      </p:sp>
      <p:cxnSp>
        <p:nvCxnSpPr>
          <p:cNvPr id="32" name="Straight Arrow Connector 31">
            <a:extLst>
              <a:ext uri="{FF2B5EF4-FFF2-40B4-BE49-F238E27FC236}">
                <a16:creationId xmlns:a16="http://schemas.microsoft.com/office/drawing/2014/main" id="{DF3B7B7C-2C3A-4D36-BCED-92377CFEB907}"/>
              </a:ext>
            </a:extLst>
          </p:cNvPr>
          <p:cNvCxnSpPr>
            <a:cxnSpLocks/>
          </p:cNvCxnSpPr>
          <p:nvPr/>
        </p:nvCxnSpPr>
        <p:spPr>
          <a:xfrm>
            <a:off x="5241647" y="3664124"/>
            <a:ext cx="1510453" cy="783561"/>
          </a:xfrm>
          <a:prstGeom prst="straightConnector1">
            <a:avLst/>
          </a:prstGeom>
          <a:ln>
            <a:solidFill>
              <a:srgbClr val="C00000"/>
            </a:solidFill>
            <a:prstDash val="dash"/>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3FEFFFA-E548-4FCC-991F-7351CE5B093B}"/>
              </a:ext>
            </a:extLst>
          </p:cNvPr>
          <p:cNvSpPr txBox="1"/>
          <p:nvPr/>
        </p:nvSpPr>
        <p:spPr>
          <a:xfrm>
            <a:off x="6791047" y="4393850"/>
            <a:ext cx="4575291" cy="584775"/>
          </a:xfrm>
          <a:prstGeom prst="rect">
            <a:avLst/>
          </a:prstGeom>
          <a:noFill/>
        </p:spPr>
        <p:txBody>
          <a:bodyPr wrap="none" rtlCol="0">
            <a:spAutoFit/>
          </a:bodyPr>
          <a:lstStyle/>
          <a:p>
            <a:pPr algn="ctr"/>
            <a:r>
              <a:rPr lang="vi-VN" sz="1600">
                <a:solidFill>
                  <a:srgbClr val="C00000"/>
                </a:solidFill>
                <a:effectLst>
                  <a:outerShdw blurRad="38100" dist="38100" dir="2700000" algn="tl">
                    <a:srgbClr val="000000">
                      <a:alpha val="43137"/>
                    </a:srgbClr>
                  </a:outerShdw>
                </a:effectLst>
              </a:rPr>
              <a:t>Nền tảng chỉ cung cấp các công cụ xử lý </a:t>
            </a:r>
            <a:r>
              <a:rPr lang="vi-VN" sz="1600">
                <a:solidFill>
                  <a:srgbClr val="002060"/>
                </a:solidFill>
                <a:effectLst>
                  <a:outerShdw blurRad="38100" dist="38100" dir="2700000" algn="tl">
                    <a:srgbClr val="000000">
                      <a:alpha val="43137"/>
                    </a:srgbClr>
                  </a:outerShdw>
                </a:effectLst>
              </a:rPr>
              <a:t>cơ bản</a:t>
            </a:r>
          </a:p>
          <a:p>
            <a:pPr algn="ctr"/>
            <a:r>
              <a:rPr lang="vi-VN" sz="1600">
                <a:solidFill>
                  <a:srgbClr val="002060"/>
                </a:solidFill>
                <a:effectLst>
                  <a:outerShdw blurRad="38100" dist="38100" dir="2700000" algn="tl">
                    <a:srgbClr val="000000">
                      <a:alpha val="43137"/>
                    </a:srgbClr>
                  </a:outerShdw>
                </a:effectLst>
              </a:rPr>
              <a:t>(Liệt kê cụ thể và mô tả khả năng đáp ứng)</a:t>
            </a:r>
          </a:p>
        </p:txBody>
      </p:sp>
      <p:cxnSp>
        <p:nvCxnSpPr>
          <p:cNvPr id="34" name="Straight Arrow Connector 33">
            <a:extLst>
              <a:ext uri="{FF2B5EF4-FFF2-40B4-BE49-F238E27FC236}">
                <a16:creationId xmlns:a16="http://schemas.microsoft.com/office/drawing/2014/main" id="{C0FBBC52-E736-44F4-9140-FDA7F2A5575F}"/>
              </a:ext>
            </a:extLst>
          </p:cNvPr>
          <p:cNvCxnSpPr>
            <a:cxnSpLocks/>
          </p:cNvCxnSpPr>
          <p:nvPr/>
        </p:nvCxnSpPr>
        <p:spPr>
          <a:xfrm flipV="1">
            <a:off x="5490508" y="1855508"/>
            <a:ext cx="711331" cy="5803"/>
          </a:xfrm>
          <a:prstGeom prst="straightConnector1">
            <a:avLst/>
          </a:prstGeom>
          <a:ln>
            <a:solidFill>
              <a:srgbClr val="C00000"/>
            </a:solidFill>
            <a:prstDash val="dash"/>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22C6470-17B5-4122-A7EC-0A929055469B}"/>
              </a:ext>
            </a:extLst>
          </p:cNvPr>
          <p:cNvSpPr txBox="1"/>
          <p:nvPr/>
        </p:nvSpPr>
        <p:spPr>
          <a:xfrm>
            <a:off x="6201839" y="1659466"/>
            <a:ext cx="5319085" cy="584775"/>
          </a:xfrm>
          <a:prstGeom prst="rect">
            <a:avLst/>
          </a:prstGeom>
          <a:noFill/>
        </p:spPr>
        <p:txBody>
          <a:bodyPr wrap="none" rtlCol="0">
            <a:spAutoFit/>
          </a:bodyPr>
          <a:lstStyle/>
          <a:p>
            <a:pPr algn="ctr"/>
            <a:r>
              <a:rPr lang="vi-VN" sz="1600">
                <a:solidFill>
                  <a:srgbClr val="C00000"/>
                </a:solidFill>
                <a:effectLst>
                  <a:outerShdw blurRad="38100" dist="38100" dir="2700000" algn="tl">
                    <a:srgbClr val="000000">
                      <a:alpha val="43137"/>
                    </a:srgbClr>
                  </a:outerShdw>
                </a:effectLst>
              </a:rPr>
              <a:t>Doanh nghiệp đóng góp công cụ xử lý (miễn phí/thu phí)</a:t>
            </a:r>
          </a:p>
          <a:p>
            <a:pPr algn="ctr"/>
            <a:r>
              <a:rPr lang="vi-VN" sz="1600">
                <a:solidFill>
                  <a:srgbClr val="002060"/>
                </a:solidFill>
                <a:effectLst>
                  <a:outerShdw blurRad="38100" dist="38100" dir="2700000" algn="tl">
                    <a:srgbClr val="000000">
                      <a:alpha val="43137"/>
                    </a:srgbClr>
                  </a:outerShdw>
                </a:effectLst>
              </a:rPr>
              <a:t>(Thành phố có thể thuê khai thác APIs hàng năm)</a:t>
            </a:r>
          </a:p>
        </p:txBody>
      </p:sp>
      <p:sp>
        <p:nvSpPr>
          <p:cNvPr id="37" name="TextBox 36">
            <a:extLst>
              <a:ext uri="{FF2B5EF4-FFF2-40B4-BE49-F238E27FC236}">
                <a16:creationId xmlns:a16="http://schemas.microsoft.com/office/drawing/2014/main" id="{057444DF-FF81-4609-8471-7E5732897A90}"/>
              </a:ext>
            </a:extLst>
          </p:cNvPr>
          <p:cNvSpPr txBox="1"/>
          <p:nvPr/>
        </p:nvSpPr>
        <p:spPr>
          <a:xfrm>
            <a:off x="505510" y="5101124"/>
            <a:ext cx="11591665" cy="166199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a:solidFill>
                  <a:srgbClr val="0070C0"/>
                </a:solidFill>
              </a:rPr>
              <a:t>6. Vấn đề các thành viên của hệ sinh thái dữ liệu không gian địa lý mở cung cấp, chia sẻ dữ liệu của các tỉnh thành khác:</a:t>
            </a:r>
            <a:endParaRPr lang="vi-VN" sz="2400">
              <a:solidFill>
                <a:srgbClr val="0070C0"/>
              </a:solidFill>
            </a:endParaRPr>
          </a:p>
          <a:p>
            <a:endParaRPr lang="vi-VN">
              <a:solidFill>
                <a:schemeClr val="accent6">
                  <a:lumMod val="50000"/>
                </a:schemeClr>
              </a:solidFill>
              <a:latin typeface="Arial" panose="020B0604020202020204" pitchFamily="34" charset="0"/>
            </a:endParaRPr>
          </a:p>
          <a:p>
            <a:r>
              <a:rPr lang="vi-VN">
                <a:solidFill>
                  <a:schemeClr val="accent6">
                    <a:lumMod val="50000"/>
                  </a:schemeClr>
                </a:solidFill>
                <a:latin typeface="Arial" panose="020B0604020202020204" pitchFamily="34" charset="0"/>
              </a:rPr>
              <a:t>Ví dụ: Công ty ChonGeo cung cấp, chia sẻ dữ liệu biến dạng mặt đất (lún) của Đồng bằng sông Cửu Long trên nền tảng bản đồ số Thành phố Hồ Chí Minh có được không? </a:t>
            </a:r>
            <a:endParaRPr lang="en-US">
              <a:solidFill>
                <a:schemeClr val="accent6">
                  <a:lumMod val="50000"/>
                </a:schemeClr>
              </a:solidFill>
              <a:latin typeface="Arial" panose="020B0604020202020204" pitchFamily="34" charset="0"/>
            </a:endParaRPr>
          </a:p>
        </p:txBody>
      </p:sp>
    </p:spTree>
    <p:extLst>
      <p:ext uri="{BB962C8B-B14F-4D97-AF65-F5344CB8AC3E}">
        <p14:creationId xmlns:p14="http://schemas.microsoft.com/office/powerpoint/2010/main" val="1521483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73657D-8235-4B26-9F88-278435B2D32E}"/>
              </a:ext>
            </a:extLst>
          </p:cNvPr>
          <p:cNvSpPr txBox="1"/>
          <p:nvPr/>
        </p:nvSpPr>
        <p:spPr>
          <a:xfrm>
            <a:off x="422939" y="83872"/>
            <a:ext cx="11591665" cy="650947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a:solidFill>
                  <a:srgbClr val="0070C0"/>
                </a:solidFill>
              </a:rPr>
              <a:t>7. Vấn đề đào tạo và hướng dẫn chi tiết:</a:t>
            </a:r>
          </a:p>
          <a:p>
            <a:pPr marL="342900" indent="-342900" algn="l">
              <a:spcBef>
                <a:spcPts val="600"/>
              </a:spcBef>
              <a:spcAft>
                <a:spcPts val="600"/>
              </a:spcAft>
              <a:buFont typeface="+mj-lt"/>
              <a:buAutoNum type="alphaUcPeriod"/>
            </a:pPr>
            <a:r>
              <a:rPr lang="vi-VN" i="0">
                <a:solidFill>
                  <a:schemeClr val="accent6">
                    <a:lumMod val="50000"/>
                  </a:schemeClr>
                </a:solidFill>
                <a:effectLst/>
                <a:latin typeface="Arial" panose="020B0604020202020204" pitchFamily="34" charset="0"/>
              </a:rPr>
              <a:t>Các </a:t>
            </a:r>
            <a:r>
              <a:rPr lang="vi-VN" b="1" i="0">
                <a:solidFill>
                  <a:schemeClr val="accent6">
                    <a:lumMod val="50000"/>
                  </a:schemeClr>
                </a:solidFill>
                <a:effectLst/>
                <a:latin typeface="Arial" panose="020B0604020202020204" pitchFamily="34" charset="0"/>
              </a:rPr>
              <a:t>nội dung đào tạo hàng năm </a:t>
            </a:r>
            <a:r>
              <a:rPr lang="vi-VN" i="0">
                <a:solidFill>
                  <a:schemeClr val="accent6">
                    <a:lumMod val="50000"/>
                  </a:schemeClr>
                </a:solidFill>
                <a:effectLst/>
                <a:latin typeface="Arial" panose="020B0604020202020204" pitchFamily="34" charset="0"/>
              </a:rPr>
              <a:t>cho các </a:t>
            </a:r>
            <a:r>
              <a:rPr lang="vi-VN">
                <a:solidFill>
                  <a:srgbClr val="000000"/>
                </a:solidFill>
                <a:latin typeface="Arial" panose="020B0604020202020204" pitchFamily="34" charset="0"/>
              </a:rPr>
              <a:t>Sở ban ngành và quận huyện:</a:t>
            </a:r>
          </a:p>
          <a:p>
            <a:pPr marL="800100" lvl="1" indent="-342900">
              <a:spcBef>
                <a:spcPts val="600"/>
              </a:spcBef>
              <a:spcAft>
                <a:spcPts val="600"/>
              </a:spcAft>
              <a:buFont typeface="+mj-lt"/>
              <a:buAutoNum type="arabicPeriod"/>
            </a:pPr>
            <a:r>
              <a:rPr lang="vi-VN">
                <a:solidFill>
                  <a:schemeClr val="accent6">
                    <a:lumMod val="50000"/>
                  </a:schemeClr>
                </a:solidFill>
                <a:latin typeface="Arial" panose="020B0604020202020204" pitchFamily="34" charset="0"/>
              </a:rPr>
              <a:t>Đào tạo GIS và xử lý dữ liệu GIS đại cương.</a:t>
            </a:r>
          </a:p>
          <a:p>
            <a:pPr marL="800100" lvl="1" indent="-342900">
              <a:spcBef>
                <a:spcPts val="600"/>
              </a:spcBef>
              <a:spcAft>
                <a:spcPts val="600"/>
              </a:spcAft>
              <a:buFont typeface="+mj-lt"/>
              <a:buAutoNum type="arabicPeriod"/>
            </a:pPr>
            <a:r>
              <a:rPr lang="vi-VN">
                <a:solidFill>
                  <a:schemeClr val="accent6">
                    <a:lumMod val="50000"/>
                  </a:schemeClr>
                </a:solidFill>
                <a:latin typeface="Arial" panose="020B0604020202020204" pitchFamily="34" charset="0"/>
              </a:rPr>
              <a:t>Đào tạo tạo lập </a:t>
            </a:r>
            <a:r>
              <a:rPr lang="vi-VN">
                <a:solidFill>
                  <a:srgbClr val="000000"/>
                </a:solidFill>
                <a:latin typeface="Arial" panose="020B0604020202020204" pitchFamily="34" charset="0"/>
              </a:rPr>
              <a:t>dịch vụ chia sẻ dữ liệu</a:t>
            </a:r>
            <a:r>
              <a:rPr lang="vi-VN">
                <a:solidFill>
                  <a:schemeClr val="accent6">
                    <a:lumMod val="50000"/>
                  </a:schemeClr>
                </a:solidFill>
                <a:latin typeface="Arial" panose="020B0604020202020204" pitchFamily="34" charset="0"/>
              </a:rPr>
              <a:t> (tích hợp, xử lý, phân tích, mô tả kỹ thuật truy cập, lập từ điển dữ liệu, lập siêu dữ liệu, kiểm tra và thẩm định, phần quyền và ràng buộc truy cập theo đối tượng, công bố và giám sát hoạt động, …).</a:t>
            </a:r>
          </a:p>
          <a:p>
            <a:pPr marL="800100" lvl="1" indent="-342900">
              <a:spcBef>
                <a:spcPts val="600"/>
              </a:spcBef>
              <a:spcAft>
                <a:spcPts val="600"/>
              </a:spcAft>
              <a:buFont typeface="+mj-lt"/>
              <a:buAutoNum type="arabicPeriod"/>
            </a:pPr>
            <a:r>
              <a:rPr lang="vi-VN">
                <a:solidFill>
                  <a:schemeClr val="accent6">
                    <a:lumMod val="50000"/>
                  </a:schemeClr>
                </a:solidFill>
                <a:latin typeface="Arial" panose="020B0604020202020204" pitchFamily="34" charset="0"/>
              </a:rPr>
              <a:t>Đào tạo tạo lập Web Services theo tiêu chuẩn OGC dựa trên phần mềm mã mở và phần mềm được Thành phố đầu tư.</a:t>
            </a:r>
          </a:p>
          <a:p>
            <a:pPr marL="800100" lvl="1" indent="-342900">
              <a:spcBef>
                <a:spcPts val="600"/>
              </a:spcBef>
              <a:spcAft>
                <a:spcPts val="600"/>
              </a:spcAft>
              <a:buFont typeface="+mj-lt"/>
              <a:buAutoNum type="arabicPeriod"/>
            </a:pPr>
            <a:r>
              <a:rPr lang="vi-VN">
                <a:solidFill>
                  <a:schemeClr val="accent6">
                    <a:lumMod val="50000"/>
                  </a:schemeClr>
                </a:solidFill>
                <a:latin typeface="Arial" panose="020B0604020202020204" pitchFamily="34" charset="0"/>
              </a:rPr>
              <a:t>Đào tạo lập trình ứng dụng WebGIS theo tiêu chuẩn OGC đã quy định trong quy chế và dựa trên dựa trên phần mềm mã mở và phần mềm được Thành phố đầu tư.</a:t>
            </a:r>
          </a:p>
          <a:p>
            <a:pPr marL="800100" lvl="1" indent="-342900">
              <a:spcBef>
                <a:spcPts val="600"/>
              </a:spcBef>
              <a:spcAft>
                <a:spcPts val="600"/>
              </a:spcAft>
              <a:buFont typeface="+mj-lt"/>
              <a:buAutoNum type="arabicPeriod"/>
            </a:pPr>
            <a:r>
              <a:rPr lang="vi-VN">
                <a:solidFill>
                  <a:schemeClr val="accent6">
                    <a:lumMod val="50000"/>
                  </a:schemeClr>
                </a:solidFill>
                <a:latin typeface="Arial" panose="020B0604020202020204" pitchFamily="34" charset="0"/>
              </a:rPr>
              <a:t>…?</a:t>
            </a:r>
          </a:p>
          <a:p>
            <a:pPr marL="342900" indent="-342900" algn="l">
              <a:spcBef>
                <a:spcPts val="600"/>
              </a:spcBef>
              <a:spcAft>
                <a:spcPts val="600"/>
              </a:spcAft>
              <a:buFont typeface="+mj-lt"/>
              <a:buAutoNum type="alphaUcPeriod"/>
            </a:pPr>
            <a:r>
              <a:rPr lang="vi-VN" i="0">
                <a:solidFill>
                  <a:schemeClr val="accent6">
                    <a:lumMod val="50000"/>
                  </a:schemeClr>
                </a:solidFill>
                <a:effectLst/>
                <a:latin typeface="Arial" panose="020B0604020202020204" pitchFamily="34" charset="0"/>
              </a:rPr>
              <a:t>Các </a:t>
            </a:r>
            <a:r>
              <a:rPr lang="vi-VN" b="1" i="0">
                <a:solidFill>
                  <a:schemeClr val="accent6">
                    <a:lumMod val="50000"/>
                  </a:schemeClr>
                </a:solidFill>
                <a:effectLst/>
                <a:latin typeface="Arial" panose="020B0604020202020204" pitchFamily="34" charset="0"/>
              </a:rPr>
              <a:t>nội dung hướng dẫn cần ban hành </a:t>
            </a:r>
            <a:r>
              <a:rPr lang="vi-VN" i="0">
                <a:solidFill>
                  <a:schemeClr val="accent6">
                    <a:lumMod val="50000"/>
                  </a:schemeClr>
                </a:solidFill>
                <a:effectLst/>
                <a:latin typeface="Arial" panose="020B0604020202020204" pitchFamily="34" charset="0"/>
              </a:rPr>
              <a:t>cho các </a:t>
            </a:r>
            <a:r>
              <a:rPr lang="vi-VN">
                <a:solidFill>
                  <a:srgbClr val="000000"/>
                </a:solidFill>
                <a:latin typeface="Arial" panose="020B0604020202020204" pitchFamily="34" charset="0"/>
              </a:rPr>
              <a:t>Sở ban ngành và quận huyện (sau khi hình thành nền tảng bản đồ số Thành phố Hồ Chí Minh):</a:t>
            </a:r>
          </a:p>
          <a:p>
            <a:pPr marL="800100" lvl="1" indent="-342900">
              <a:spcBef>
                <a:spcPts val="600"/>
              </a:spcBef>
              <a:spcAft>
                <a:spcPts val="600"/>
              </a:spcAft>
              <a:buFont typeface="+mj-lt"/>
              <a:buAutoNum type="arabicPeriod"/>
            </a:pPr>
            <a:r>
              <a:rPr lang="vi-VN">
                <a:solidFill>
                  <a:srgbClr val="000000"/>
                </a:solidFill>
                <a:latin typeface="Arial" panose="020B0604020202020204" pitchFamily="34" charset="0"/>
              </a:rPr>
              <a:t>Hướng dẫn đăng ký tài khoản truy cập và quản trị hệ thống.</a:t>
            </a:r>
          </a:p>
          <a:p>
            <a:pPr marL="800100" lvl="1" indent="-342900">
              <a:spcBef>
                <a:spcPts val="600"/>
              </a:spcBef>
              <a:spcAft>
                <a:spcPts val="600"/>
              </a:spcAft>
              <a:buFont typeface="+mj-lt"/>
              <a:buAutoNum type="arabicPeriod"/>
            </a:pPr>
            <a:r>
              <a:rPr lang="vi-VN">
                <a:solidFill>
                  <a:srgbClr val="000000"/>
                </a:solidFill>
                <a:latin typeface="Arial" panose="020B0604020202020204" pitchFamily="34" charset="0"/>
              </a:rPr>
              <a:t>Hướng dẫn tạo lập dịch vụ chia sẻ dữ liệu trên nền tảng bản đồ số Thành phố Hồ Chí Minh</a:t>
            </a:r>
          </a:p>
          <a:p>
            <a:pPr marL="800100" lvl="1" indent="-342900">
              <a:spcBef>
                <a:spcPts val="600"/>
              </a:spcBef>
              <a:spcAft>
                <a:spcPts val="600"/>
              </a:spcAft>
              <a:buFont typeface="+mj-lt"/>
              <a:buAutoNum type="arabicPeriod"/>
            </a:pPr>
            <a:r>
              <a:rPr lang="vi-VN">
                <a:solidFill>
                  <a:srgbClr val="000000"/>
                </a:solidFill>
                <a:latin typeface="Arial" panose="020B0604020202020204" pitchFamily="34" charset="0"/>
              </a:rPr>
              <a:t>Tạo Schema cho metadata và hướng dẫn tạo lập siêu dữ liệu theo tiêu chuẩn ISO-19115</a:t>
            </a:r>
          </a:p>
          <a:p>
            <a:pPr marL="800100" lvl="1" indent="-342900">
              <a:spcBef>
                <a:spcPts val="600"/>
              </a:spcBef>
              <a:spcAft>
                <a:spcPts val="600"/>
              </a:spcAft>
              <a:buFont typeface="+mj-lt"/>
              <a:buAutoNum type="arabicPeriod"/>
            </a:pPr>
            <a:r>
              <a:rPr lang="vi-VN">
                <a:solidFill>
                  <a:srgbClr val="000000"/>
                </a:solidFill>
                <a:latin typeface="Arial" panose="020B0604020202020204" pitchFamily="34" charset="0"/>
              </a:rPr>
              <a:t>…?</a:t>
            </a:r>
          </a:p>
        </p:txBody>
      </p:sp>
    </p:spTree>
    <p:extLst>
      <p:ext uri="{BB962C8B-B14F-4D97-AF65-F5344CB8AC3E}">
        <p14:creationId xmlns:p14="http://schemas.microsoft.com/office/powerpoint/2010/main" val="2124015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BC71B-7CB8-5470-EA92-19EB745BFE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5249A80-F6E0-514C-5662-63DDBDE97DC8}"/>
              </a:ext>
            </a:extLst>
          </p:cNvPr>
          <p:cNvPicPr>
            <a:picLocks noChangeAspect="1"/>
          </p:cNvPicPr>
          <p:nvPr/>
        </p:nvPicPr>
        <p:blipFill>
          <a:blip r:embed="rId2"/>
          <a:stretch>
            <a:fillRect/>
          </a:stretch>
        </p:blipFill>
        <p:spPr>
          <a:xfrm>
            <a:off x="365760" y="5799290"/>
            <a:ext cx="1835394" cy="868622"/>
          </a:xfrm>
          <a:prstGeom prst="rect">
            <a:avLst/>
          </a:prstGeom>
        </p:spPr>
      </p:pic>
      <p:pic>
        <p:nvPicPr>
          <p:cNvPr id="15" name="Picture 14">
            <a:extLst>
              <a:ext uri="{FF2B5EF4-FFF2-40B4-BE49-F238E27FC236}">
                <a16:creationId xmlns:a16="http://schemas.microsoft.com/office/drawing/2014/main" id="{0F900E6A-CE56-3A54-25FF-22BEE333F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682" y="631069"/>
            <a:ext cx="2353762" cy="466780"/>
          </a:xfrm>
          <a:prstGeom prst="rect">
            <a:avLst/>
          </a:prstGeom>
        </p:spPr>
      </p:pic>
      <p:pic>
        <p:nvPicPr>
          <p:cNvPr id="4" name="Picture 3" descr="A red kangaroo with blue text&#10;&#10;Description automatically generated">
            <a:extLst>
              <a:ext uri="{FF2B5EF4-FFF2-40B4-BE49-F238E27FC236}">
                <a16:creationId xmlns:a16="http://schemas.microsoft.com/office/drawing/2014/main" id="{CDF4FAE8-C109-C456-12D5-00C72E64BFA7}"/>
              </a:ext>
            </a:extLst>
          </p:cNvPr>
          <p:cNvPicPr>
            <a:picLocks noChangeAspect="1"/>
          </p:cNvPicPr>
          <p:nvPr/>
        </p:nvPicPr>
        <p:blipFill>
          <a:blip r:embed="rId4"/>
          <a:stretch>
            <a:fillRect/>
          </a:stretch>
        </p:blipFill>
        <p:spPr>
          <a:xfrm>
            <a:off x="706422" y="578363"/>
            <a:ext cx="1274778" cy="572195"/>
          </a:xfrm>
          <a:prstGeom prst="rect">
            <a:avLst/>
          </a:prstGeom>
        </p:spPr>
      </p:pic>
      <p:pic>
        <p:nvPicPr>
          <p:cNvPr id="5" name="Picture 4">
            <a:extLst>
              <a:ext uri="{FF2B5EF4-FFF2-40B4-BE49-F238E27FC236}">
                <a16:creationId xmlns:a16="http://schemas.microsoft.com/office/drawing/2014/main" id="{A511E4A1-52E8-7D0E-0407-04827A33D2A0}"/>
              </a:ext>
            </a:extLst>
          </p:cNvPr>
          <p:cNvPicPr>
            <a:picLocks noChangeAspect="1"/>
          </p:cNvPicPr>
          <p:nvPr/>
        </p:nvPicPr>
        <p:blipFill>
          <a:blip r:embed="rId5">
            <a:alphaModFix/>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6767343" y="494572"/>
            <a:ext cx="1155700" cy="739775"/>
          </a:xfrm>
          <a:prstGeom prst="rect">
            <a:avLst/>
          </a:prstGeom>
        </p:spPr>
      </p:pic>
      <p:pic>
        <p:nvPicPr>
          <p:cNvPr id="12" name="Picture 11" descr="A blue and white logo&#10;&#10;Description automatically generated">
            <a:extLst>
              <a:ext uri="{FF2B5EF4-FFF2-40B4-BE49-F238E27FC236}">
                <a16:creationId xmlns:a16="http://schemas.microsoft.com/office/drawing/2014/main" id="{53CC1953-4FC2-2E28-38B4-5E07F4A34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5554" y="365902"/>
            <a:ext cx="2435786" cy="1217893"/>
          </a:xfrm>
          <a:prstGeom prst="rect">
            <a:avLst/>
          </a:prstGeom>
        </p:spPr>
      </p:pic>
      <p:sp>
        <p:nvSpPr>
          <p:cNvPr id="2" name="Title 1">
            <a:extLst>
              <a:ext uri="{FF2B5EF4-FFF2-40B4-BE49-F238E27FC236}">
                <a16:creationId xmlns:a16="http://schemas.microsoft.com/office/drawing/2014/main" id="{B5FEB541-7201-E586-AF85-A27645054DDF}"/>
              </a:ext>
            </a:extLst>
          </p:cNvPr>
          <p:cNvSpPr txBox="1">
            <a:spLocks/>
          </p:cNvSpPr>
          <p:nvPr/>
        </p:nvSpPr>
        <p:spPr>
          <a:xfrm>
            <a:off x="1043474" y="2997582"/>
            <a:ext cx="10105052" cy="318228"/>
          </a:xfrm>
          <a:prstGeom prst="rect">
            <a:avLst/>
          </a:prstGeom>
        </p:spPr>
        <p:txBody>
          <a:bodyPr anchor="b">
            <a:noAutofit/>
          </a:bodyPr>
          <a:lstStyle>
            <a:lvl1pPr algn="ctr" defTabSz="914400" rtl="0" eaLnBrk="1" latinLnBrk="0" hangingPunct="1">
              <a:lnSpc>
                <a:spcPct val="90000"/>
              </a:lnSpc>
              <a:spcBef>
                <a:spcPct val="0"/>
              </a:spcBef>
              <a:buNone/>
              <a:defRPr sz="5400" b="1" kern="1200">
                <a:solidFill>
                  <a:schemeClr val="tx1"/>
                </a:solidFill>
                <a:latin typeface="Helvetica" pitchFamily="2" charset="0"/>
                <a:ea typeface="+mj-ea"/>
                <a:cs typeface="+mj-cs"/>
              </a:defRPr>
            </a:lvl1pPr>
          </a:lstStyle>
          <a:p>
            <a:pPr>
              <a:lnSpc>
                <a:spcPct val="150000"/>
              </a:lnSpc>
              <a:spcBef>
                <a:spcPts val="0"/>
              </a:spcBef>
            </a:pPr>
            <a:r>
              <a:rPr lang="en-US" sz="4000" dirty="0">
                <a:solidFill>
                  <a:srgbClr val="002060"/>
                </a:solidFill>
                <a:latin typeface="Roboto" panose="02000000000000000000" pitchFamily="2" charset="0"/>
                <a:ea typeface="Roboto" panose="02000000000000000000" pitchFamily="2" charset="0"/>
                <a:cs typeface="Arial" panose="020B0604020202020204" pitchFamily="34" charset="0"/>
              </a:rPr>
              <a:t>XIN CẢM ƠN</a:t>
            </a:r>
          </a:p>
        </p:txBody>
      </p:sp>
      <p:pic>
        <p:nvPicPr>
          <p:cNvPr id="3" name="Picture 2">
            <a:extLst>
              <a:ext uri="{FF2B5EF4-FFF2-40B4-BE49-F238E27FC236}">
                <a16:creationId xmlns:a16="http://schemas.microsoft.com/office/drawing/2014/main" id="{94EF70FB-4DC7-6B45-9927-B81054595355}"/>
              </a:ext>
            </a:extLst>
          </p:cNvPr>
          <p:cNvPicPr>
            <a:picLocks noChangeAspect="1"/>
          </p:cNvPicPr>
          <p:nvPr/>
        </p:nvPicPr>
        <p:blipFill>
          <a:blip r:embed="rId8"/>
          <a:stretch>
            <a:fillRect/>
          </a:stretch>
        </p:blipFill>
        <p:spPr>
          <a:xfrm rot="3927932">
            <a:off x="4879349" y="3818843"/>
            <a:ext cx="1383234" cy="1205698"/>
          </a:xfrm>
          <a:prstGeom prst="rect">
            <a:avLst/>
          </a:prstGeom>
          <a:ln>
            <a:solidFill>
              <a:schemeClr val="accent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23F8FF5-5DFB-CA13-D86E-0D184EEA9791}"/>
              </a:ext>
            </a:extLst>
          </p:cNvPr>
          <p:cNvPicPr>
            <a:picLocks noChangeAspect="1"/>
          </p:cNvPicPr>
          <p:nvPr/>
        </p:nvPicPr>
        <p:blipFill>
          <a:blip r:embed="rId9"/>
          <a:stretch>
            <a:fillRect/>
          </a:stretch>
        </p:blipFill>
        <p:spPr>
          <a:xfrm rot="2121124">
            <a:off x="6008222" y="3637342"/>
            <a:ext cx="1303886" cy="1322760"/>
          </a:xfrm>
          <a:prstGeom prst="rect">
            <a:avLst/>
          </a:prstGeom>
          <a:ln>
            <a:solidFill>
              <a:schemeClr val="accent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B48FA43-F54D-C478-0A6E-4A5A5B3B289F}"/>
              </a:ext>
            </a:extLst>
          </p:cNvPr>
          <p:cNvPicPr>
            <a:picLocks noChangeAspect="1"/>
          </p:cNvPicPr>
          <p:nvPr/>
        </p:nvPicPr>
        <p:blipFill>
          <a:blip r:embed="rId10"/>
          <a:stretch>
            <a:fillRect/>
          </a:stretch>
        </p:blipFill>
        <p:spPr>
          <a:xfrm rot="4683586">
            <a:off x="5833056" y="4809040"/>
            <a:ext cx="1511412" cy="136374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799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98660-F5CE-4A8A-8A91-ACEE93F18F89}"/>
              </a:ext>
            </a:extLst>
          </p:cNvPr>
          <p:cNvPicPr>
            <a:picLocks noChangeAspect="1"/>
          </p:cNvPicPr>
          <p:nvPr/>
        </p:nvPicPr>
        <p:blipFill>
          <a:blip r:embed="rId2"/>
          <a:stretch>
            <a:fillRect/>
          </a:stretch>
        </p:blipFill>
        <p:spPr>
          <a:xfrm>
            <a:off x="2133600" y="1648173"/>
            <a:ext cx="7331208" cy="3397210"/>
          </a:xfrm>
          <a:prstGeom prst="rect">
            <a:avLst/>
          </a:prstGeom>
        </p:spPr>
      </p:pic>
      <p:sp>
        <p:nvSpPr>
          <p:cNvPr id="6" name="TextBox 5">
            <a:extLst>
              <a:ext uri="{FF2B5EF4-FFF2-40B4-BE49-F238E27FC236}">
                <a16:creationId xmlns:a16="http://schemas.microsoft.com/office/drawing/2014/main" id="{C6596115-805C-466E-AB64-C5A1D5B71780}"/>
              </a:ext>
            </a:extLst>
          </p:cNvPr>
          <p:cNvSpPr txBox="1"/>
          <p:nvPr/>
        </p:nvSpPr>
        <p:spPr>
          <a:xfrm>
            <a:off x="299705" y="51095"/>
            <a:ext cx="3695242" cy="701731"/>
          </a:xfrm>
          <a:prstGeom prst="rect">
            <a:avLst/>
          </a:prstGeom>
          <a:noFill/>
        </p:spPr>
        <p:txBody>
          <a:bodyPr wrap="none" rtlCol="0">
            <a:spAutoFit/>
          </a:bodyPr>
          <a:lstStyle/>
          <a:p>
            <a:pPr>
              <a:lnSpc>
                <a:spcPct val="90000"/>
              </a:lnSpc>
              <a:spcBef>
                <a:spcPct val="0"/>
              </a:spcBef>
            </a:pPr>
            <a:r>
              <a:rPr lang="en-US" sz="4400" b="1" dirty="0">
                <a:latin typeface="Helvetica" pitchFamily="2" charset="0"/>
                <a:ea typeface="+mj-ea"/>
                <a:cs typeface="+mj-cs"/>
              </a:rPr>
              <a:t>HIỆN TRẠNG</a:t>
            </a:r>
            <a:endParaRPr lang="vi-VN" sz="4400" b="1" dirty="0">
              <a:latin typeface="Helvetica" pitchFamily="2" charset="0"/>
              <a:ea typeface="+mj-ea"/>
              <a:cs typeface="+mj-cs"/>
            </a:endParaRPr>
          </a:p>
        </p:txBody>
      </p:sp>
      <p:cxnSp>
        <p:nvCxnSpPr>
          <p:cNvPr id="8" name="Straight Arrow Connector 7">
            <a:extLst>
              <a:ext uri="{FF2B5EF4-FFF2-40B4-BE49-F238E27FC236}">
                <a16:creationId xmlns:a16="http://schemas.microsoft.com/office/drawing/2014/main" id="{046AB90B-DA52-4599-95C0-02FF8B75E706}"/>
              </a:ext>
            </a:extLst>
          </p:cNvPr>
          <p:cNvCxnSpPr/>
          <p:nvPr/>
        </p:nvCxnSpPr>
        <p:spPr>
          <a:xfrm>
            <a:off x="6451600" y="3733800"/>
            <a:ext cx="0" cy="220980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001A2B7-3825-4771-AD04-E475BE9F0DC8}"/>
              </a:ext>
            </a:extLst>
          </p:cNvPr>
          <p:cNvSpPr txBox="1"/>
          <p:nvPr/>
        </p:nvSpPr>
        <p:spPr>
          <a:xfrm>
            <a:off x="5240866" y="5943600"/>
            <a:ext cx="2751667"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solidFill>
                  <a:srgbClr val="C00000"/>
                </a:solidFill>
              </a:defRPr>
            </a:lvl1pPr>
          </a:lstStyle>
          <a:p>
            <a:r>
              <a:rPr lang="en-US">
                <a:solidFill>
                  <a:schemeClr val="tx1"/>
                </a:solidFill>
              </a:rPr>
              <a:t>Dữ liệu cô lập, không được kết nối, “ốc đảo dữ liệu”, cát cứ dữ liệu</a:t>
            </a:r>
            <a:endParaRPr lang="vi-VN">
              <a:solidFill>
                <a:schemeClr val="tx1"/>
              </a:solidFill>
            </a:endParaRPr>
          </a:p>
        </p:txBody>
      </p:sp>
      <p:cxnSp>
        <p:nvCxnSpPr>
          <p:cNvPr id="10" name="Straight Arrow Connector 9">
            <a:extLst>
              <a:ext uri="{FF2B5EF4-FFF2-40B4-BE49-F238E27FC236}">
                <a16:creationId xmlns:a16="http://schemas.microsoft.com/office/drawing/2014/main" id="{9AB4B5ED-BDFE-4CF6-A250-79B4002D20A5}"/>
              </a:ext>
            </a:extLst>
          </p:cNvPr>
          <p:cNvCxnSpPr>
            <a:cxnSpLocks/>
          </p:cNvCxnSpPr>
          <p:nvPr/>
        </p:nvCxnSpPr>
        <p:spPr>
          <a:xfrm>
            <a:off x="7687734" y="4838700"/>
            <a:ext cx="0" cy="52070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CE73F7-0A48-4241-A5E4-734927C6F51E}"/>
              </a:ext>
            </a:extLst>
          </p:cNvPr>
          <p:cNvSpPr txBox="1"/>
          <p:nvPr/>
        </p:nvSpPr>
        <p:spPr>
          <a:xfrm>
            <a:off x="6616699" y="5376333"/>
            <a:ext cx="2751667"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Các quy trình quản lý dữ liệu theo truyền thống đang tồn tại</a:t>
            </a:r>
            <a:endParaRPr lang="vi-VN" sz="1100"/>
          </a:p>
        </p:txBody>
      </p:sp>
      <p:cxnSp>
        <p:nvCxnSpPr>
          <p:cNvPr id="13" name="Straight Arrow Connector 12">
            <a:extLst>
              <a:ext uri="{FF2B5EF4-FFF2-40B4-BE49-F238E27FC236}">
                <a16:creationId xmlns:a16="http://schemas.microsoft.com/office/drawing/2014/main" id="{3A6AE1A8-9EF1-43F5-8C81-AFE529E2E3F7}"/>
              </a:ext>
            </a:extLst>
          </p:cNvPr>
          <p:cNvCxnSpPr>
            <a:cxnSpLocks/>
          </p:cNvCxnSpPr>
          <p:nvPr/>
        </p:nvCxnSpPr>
        <p:spPr>
          <a:xfrm flipH="1" flipV="1">
            <a:off x="2566629" y="4059930"/>
            <a:ext cx="422105" cy="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3D07EE1-C8B1-4EEB-857D-7746BE4305D9}"/>
              </a:ext>
            </a:extLst>
          </p:cNvPr>
          <p:cNvSpPr txBox="1"/>
          <p:nvPr/>
        </p:nvSpPr>
        <p:spPr>
          <a:xfrm>
            <a:off x="542790" y="3929125"/>
            <a:ext cx="1947335"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Tồn tại nhiều hệ thống “đóng”</a:t>
            </a:r>
            <a:endParaRPr lang="vi-VN" sz="1100"/>
          </a:p>
        </p:txBody>
      </p:sp>
      <p:cxnSp>
        <p:nvCxnSpPr>
          <p:cNvPr id="15" name="Straight Arrow Connector 14">
            <a:extLst>
              <a:ext uri="{FF2B5EF4-FFF2-40B4-BE49-F238E27FC236}">
                <a16:creationId xmlns:a16="http://schemas.microsoft.com/office/drawing/2014/main" id="{C83A6CAE-EA49-44F6-9D67-7ACDE0D1E89B}"/>
              </a:ext>
            </a:extLst>
          </p:cNvPr>
          <p:cNvCxnSpPr>
            <a:cxnSpLocks/>
          </p:cNvCxnSpPr>
          <p:nvPr/>
        </p:nvCxnSpPr>
        <p:spPr>
          <a:xfrm flipH="1">
            <a:off x="2633133" y="2602750"/>
            <a:ext cx="431337"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C4120C-264A-4136-88B3-0B7AEBE56673}"/>
              </a:ext>
            </a:extLst>
          </p:cNvPr>
          <p:cNvSpPr txBox="1"/>
          <p:nvPr/>
        </p:nvSpPr>
        <p:spPr>
          <a:xfrm>
            <a:off x="622613" y="2471945"/>
            <a:ext cx="1947335"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Nhiều VB riêng biệt làm ảnh hưởng đến chia sẻ dữ liệu </a:t>
            </a:r>
            <a:endParaRPr lang="vi-VN" sz="1100"/>
          </a:p>
        </p:txBody>
      </p:sp>
      <p:cxnSp>
        <p:nvCxnSpPr>
          <p:cNvPr id="18" name="Straight Arrow Connector 17">
            <a:extLst>
              <a:ext uri="{FF2B5EF4-FFF2-40B4-BE49-F238E27FC236}">
                <a16:creationId xmlns:a16="http://schemas.microsoft.com/office/drawing/2014/main" id="{FA99241B-9262-4CDB-9699-A24175AFFFB4}"/>
              </a:ext>
            </a:extLst>
          </p:cNvPr>
          <p:cNvCxnSpPr>
            <a:cxnSpLocks/>
          </p:cNvCxnSpPr>
          <p:nvPr/>
        </p:nvCxnSpPr>
        <p:spPr>
          <a:xfrm flipH="1">
            <a:off x="3056466" y="1971718"/>
            <a:ext cx="431337"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1EE8F3E-44B0-4366-85EA-368C0B38B236}"/>
              </a:ext>
            </a:extLst>
          </p:cNvPr>
          <p:cNvSpPr txBox="1"/>
          <p:nvPr/>
        </p:nvSpPr>
        <p:spPr>
          <a:xfrm>
            <a:off x="1159932" y="1781946"/>
            <a:ext cx="1947335"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dirty="0" err="1"/>
              <a:t>Tồn</a:t>
            </a:r>
            <a:r>
              <a:rPr lang="en-US" sz="1100" dirty="0"/>
              <a:t> </a:t>
            </a:r>
            <a:r>
              <a:rPr lang="en-US" sz="1100" dirty="0" err="1"/>
              <a:t>tại</a:t>
            </a:r>
            <a:r>
              <a:rPr lang="en-US" sz="1100" dirty="0"/>
              <a:t> </a:t>
            </a:r>
            <a:r>
              <a:rPr lang="en-US" sz="1100" dirty="0" err="1"/>
              <a:t>các</a:t>
            </a:r>
            <a:r>
              <a:rPr lang="en-US" sz="1100" dirty="0"/>
              <a:t> </a:t>
            </a:r>
            <a:r>
              <a:rPr lang="en-US" sz="1100" dirty="0" err="1"/>
              <a:t>cơ</a:t>
            </a:r>
            <a:r>
              <a:rPr lang="en-US" sz="1100" dirty="0"/>
              <a:t> </a:t>
            </a:r>
            <a:r>
              <a:rPr lang="en-US" sz="1100" dirty="0" err="1"/>
              <a:t>chế</a:t>
            </a:r>
            <a:r>
              <a:rPr lang="en-US" sz="1100" dirty="0"/>
              <a:t> chia </a:t>
            </a:r>
            <a:r>
              <a:rPr lang="en-US" sz="1100" dirty="0" err="1"/>
              <a:t>sẻ</a:t>
            </a:r>
            <a:r>
              <a:rPr lang="en-US" sz="1100" dirty="0"/>
              <a:t> </a:t>
            </a:r>
            <a:r>
              <a:rPr lang="en-US" sz="1100" dirty="0" err="1"/>
              <a:t>dữ</a:t>
            </a:r>
            <a:r>
              <a:rPr lang="en-US" sz="1100" dirty="0"/>
              <a:t> </a:t>
            </a:r>
            <a:r>
              <a:rPr lang="en-US" sz="1100" dirty="0" err="1"/>
              <a:t>liệu</a:t>
            </a:r>
            <a:r>
              <a:rPr lang="en-US" sz="1100" dirty="0"/>
              <a:t> </a:t>
            </a:r>
            <a:r>
              <a:rPr lang="en-US" sz="1100" dirty="0" err="1"/>
              <a:t>riêng</a:t>
            </a:r>
            <a:r>
              <a:rPr lang="en-US" sz="1100" dirty="0"/>
              <a:t> </a:t>
            </a:r>
            <a:r>
              <a:rPr lang="en-US" sz="1100" dirty="0" err="1"/>
              <a:t>biệt</a:t>
            </a:r>
            <a:endParaRPr lang="vi-VN" sz="1100" dirty="0"/>
          </a:p>
        </p:txBody>
      </p:sp>
      <p:cxnSp>
        <p:nvCxnSpPr>
          <p:cNvPr id="20" name="Straight Arrow Connector 19">
            <a:extLst>
              <a:ext uri="{FF2B5EF4-FFF2-40B4-BE49-F238E27FC236}">
                <a16:creationId xmlns:a16="http://schemas.microsoft.com/office/drawing/2014/main" id="{E4E5DD90-9F76-46B7-AABC-0F8B54C24EA1}"/>
              </a:ext>
            </a:extLst>
          </p:cNvPr>
          <p:cNvCxnSpPr>
            <a:cxnSpLocks/>
          </p:cNvCxnSpPr>
          <p:nvPr/>
        </p:nvCxnSpPr>
        <p:spPr>
          <a:xfrm flipV="1">
            <a:off x="5850006" y="1050780"/>
            <a:ext cx="0" cy="82882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568D42-3C4D-4434-96F7-37DFB6E02EB4}"/>
              </a:ext>
            </a:extLst>
          </p:cNvPr>
          <p:cNvSpPr txBox="1"/>
          <p:nvPr/>
        </p:nvSpPr>
        <p:spPr>
          <a:xfrm>
            <a:off x="4948764" y="561201"/>
            <a:ext cx="1947335"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solidFill>
                  <a:srgbClr val="C00000"/>
                </a:solidFill>
              </a:defRPr>
            </a:lvl1pPr>
          </a:lstStyle>
          <a:p>
            <a:r>
              <a:rPr lang="en-US">
                <a:solidFill>
                  <a:schemeClr val="tx1"/>
                </a:solidFill>
              </a:rPr>
              <a:t>Chia sẻ dữ liệu bị hạn chế trong các dự án cụ thể</a:t>
            </a:r>
            <a:endParaRPr lang="vi-VN">
              <a:solidFill>
                <a:schemeClr val="tx1"/>
              </a:solidFill>
            </a:endParaRPr>
          </a:p>
        </p:txBody>
      </p:sp>
      <p:cxnSp>
        <p:nvCxnSpPr>
          <p:cNvPr id="24" name="Straight Arrow Connector 23">
            <a:extLst>
              <a:ext uri="{FF2B5EF4-FFF2-40B4-BE49-F238E27FC236}">
                <a16:creationId xmlns:a16="http://schemas.microsoft.com/office/drawing/2014/main" id="{E70785F3-9478-4F7D-AB09-CD3E0896E272}"/>
              </a:ext>
            </a:extLst>
          </p:cNvPr>
          <p:cNvCxnSpPr>
            <a:cxnSpLocks/>
          </p:cNvCxnSpPr>
          <p:nvPr/>
        </p:nvCxnSpPr>
        <p:spPr>
          <a:xfrm flipV="1">
            <a:off x="7001473" y="1473200"/>
            <a:ext cx="0" cy="96504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82BB4B6-231F-4299-9CCB-59450F114199}"/>
              </a:ext>
            </a:extLst>
          </p:cNvPr>
          <p:cNvSpPr txBox="1"/>
          <p:nvPr/>
        </p:nvSpPr>
        <p:spPr>
          <a:xfrm>
            <a:off x="6282267" y="1016476"/>
            <a:ext cx="1947335"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Các hệ thống phân tán, không tập trung</a:t>
            </a:r>
            <a:endParaRPr lang="vi-VN" sz="1100"/>
          </a:p>
        </p:txBody>
      </p:sp>
      <p:cxnSp>
        <p:nvCxnSpPr>
          <p:cNvPr id="27" name="Straight Arrow Connector 26">
            <a:extLst>
              <a:ext uri="{FF2B5EF4-FFF2-40B4-BE49-F238E27FC236}">
                <a16:creationId xmlns:a16="http://schemas.microsoft.com/office/drawing/2014/main" id="{9C1F0BD0-024F-4829-B215-5FD30AF380CC}"/>
              </a:ext>
            </a:extLst>
          </p:cNvPr>
          <p:cNvCxnSpPr>
            <a:cxnSpLocks/>
          </p:cNvCxnSpPr>
          <p:nvPr/>
        </p:nvCxnSpPr>
        <p:spPr>
          <a:xfrm>
            <a:off x="8102601" y="4264333"/>
            <a:ext cx="609599"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5F8F3B-E7EC-415E-8725-EE1C95DD5D0B}"/>
              </a:ext>
            </a:extLst>
          </p:cNvPr>
          <p:cNvSpPr txBox="1"/>
          <p:nvPr/>
        </p:nvSpPr>
        <p:spPr>
          <a:xfrm>
            <a:off x="8765384" y="4107769"/>
            <a:ext cx="1888990" cy="6001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Các đơn vị quản lý dữ liệu của mình theo cách riêng của mình</a:t>
            </a:r>
            <a:endParaRPr lang="vi-VN" sz="1100"/>
          </a:p>
        </p:txBody>
      </p:sp>
      <p:cxnSp>
        <p:nvCxnSpPr>
          <p:cNvPr id="30" name="Straight Arrow Connector 29">
            <a:extLst>
              <a:ext uri="{FF2B5EF4-FFF2-40B4-BE49-F238E27FC236}">
                <a16:creationId xmlns:a16="http://schemas.microsoft.com/office/drawing/2014/main" id="{99F44B7D-D99B-485B-A060-3DAF0A728295}"/>
              </a:ext>
            </a:extLst>
          </p:cNvPr>
          <p:cNvCxnSpPr>
            <a:cxnSpLocks/>
          </p:cNvCxnSpPr>
          <p:nvPr/>
        </p:nvCxnSpPr>
        <p:spPr>
          <a:xfrm>
            <a:off x="9245601" y="3578962"/>
            <a:ext cx="609599"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7885F2A-BCB2-4721-96D4-24E19EDC09E6}"/>
              </a:ext>
            </a:extLst>
          </p:cNvPr>
          <p:cNvSpPr txBox="1"/>
          <p:nvPr/>
        </p:nvSpPr>
        <p:spPr>
          <a:xfrm>
            <a:off x="9929552" y="3374559"/>
            <a:ext cx="1888990"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solidFill>
                  <a:srgbClr val="002060"/>
                </a:solidFill>
              </a:rPr>
              <a:t>Thiếu chương trình quản trị dữ liệu thống nhất toàn Thành phố (</a:t>
            </a:r>
            <a:r>
              <a:rPr lang="en-US" sz="1100">
                <a:solidFill>
                  <a:srgbClr val="FF0000"/>
                </a:solidFill>
              </a:rPr>
              <a:t>mới có Chiến  lược Quản trị dữ liệu</a:t>
            </a:r>
            <a:r>
              <a:rPr lang="en-US" sz="1100">
                <a:solidFill>
                  <a:srgbClr val="002060"/>
                </a:solidFill>
              </a:rPr>
              <a:t>)</a:t>
            </a:r>
            <a:endParaRPr lang="vi-VN" sz="1100">
              <a:solidFill>
                <a:srgbClr val="002060"/>
              </a:solidFill>
            </a:endParaRPr>
          </a:p>
        </p:txBody>
      </p:sp>
      <p:cxnSp>
        <p:nvCxnSpPr>
          <p:cNvPr id="32" name="Straight Arrow Connector 31">
            <a:extLst>
              <a:ext uri="{FF2B5EF4-FFF2-40B4-BE49-F238E27FC236}">
                <a16:creationId xmlns:a16="http://schemas.microsoft.com/office/drawing/2014/main" id="{E2E11C39-C0A6-4E5C-9E1A-51B5277E619D}"/>
              </a:ext>
            </a:extLst>
          </p:cNvPr>
          <p:cNvCxnSpPr>
            <a:cxnSpLocks/>
          </p:cNvCxnSpPr>
          <p:nvPr/>
        </p:nvCxnSpPr>
        <p:spPr>
          <a:xfrm>
            <a:off x="8561650" y="2807153"/>
            <a:ext cx="609599"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117B075-E2EB-4ADD-A6C8-65ECC93ADEA9}"/>
              </a:ext>
            </a:extLst>
          </p:cNvPr>
          <p:cNvSpPr txBox="1"/>
          <p:nvPr/>
        </p:nvSpPr>
        <p:spPr>
          <a:xfrm>
            <a:off x="9245601" y="2602750"/>
            <a:ext cx="1888990"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Thiếu nguồn nhân lực IT trong các CQNN</a:t>
            </a:r>
            <a:endParaRPr lang="vi-VN" sz="1100"/>
          </a:p>
        </p:txBody>
      </p:sp>
      <p:cxnSp>
        <p:nvCxnSpPr>
          <p:cNvPr id="34" name="Straight Arrow Connector 33">
            <a:extLst>
              <a:ext uri="{FF2B5EF4-FFF2-40B4-BE49-F238E27FC236}">
                <a16:creationId xmlns:a16="http://schemas.microsoft.com/office/drawing/2014/main" id="{54CAA65A-4B89-49C5-B93F-54247D8F673B}"/>
              </a:ext>
            </a:extLst>
          </p:cNvPr>
          <p:cNvCxnSpPr>
            <a:cxnSpLocks/>
          </p:cNvCxnSpPr>
          <p:nvPr/>
        </p:nvCxnSpPr>
        <p:spPr>
          <a:xfrm>
            <a:off x="8561650" y="2119959"/>
            <a:ext cx="609599"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4BE60A1-2E1E-4BAF-B9BB-35E586F3B9B6}"/>
              </a:ext>
            </a:extLst>
          </p:cNvPr>
          <p:cNvSpPr txBox="1"/>
          <p:nvPr/>
        </p:nvSpPr>
        <p:spPr>
          <a:xfrm>
            <a:off x="9245601" y="1915556"/>
            <a:ext cx="1888990"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Phụ thuộc vào nhiều đối tác IT độc lập bên ngoài </a:t>
            </a:r>
            <a:endParaRPr lang="vi-VN" sz="1100"/>
          </a:p>
        </p:txBody>
      </p:sp>
      <p:sp>
        <p:nvSpPr>
          <p:cNvPr id="37" name="Rectangle 36">
            <a:extLst>
              <a:ext uri="{FF2B5EF4-FFF2-40B4-BE49-F238E27FC236}">
                <a16:creationId xmlns:a16="http://schemas.microsoft.com/office/drawing/2014/main" id="{3C932942-DF99-45A0-9DE0-5488B87A09CE}"/>
              </a:ext>
            </a:extLst>
          </p:cNvPr>
          <p:cNvSpPr/>
          <p:nvPr/>
        </p:nvSpPr>
        <p:spPr>
          <a:xfrm>
            <a:off x="5698072" y="3216650"/>
            <a:ext cx="1024462" cy="600164"/>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Rectangle 37">
            <a:extLst>
              <a:ext uri="{FF2B5EF4-FFF2-40B4-BE49-F238E27FC236}">
                <a16:creationId xmlns:a16="http://schemas.microsoft.com/office/drawing/2014/main" id="{0DFED606-7991-43F1-8323-CF34364F7DCE}"/>
              </a:ext>
            </a:extLst>
          </p:cNvPr>
          <p:cNvSpPr/>
          <p:nvPr/>
        </p:nvSpPr>
        <p:spPr>
          <a:xfrm>
            <a:off x="5375877" y="1855149"/>
            <a:ext cx="957189" cy="705415"/>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Rectangle 38">
            <a:extLst>
              <a:ext uri="{FF2B5EF4-FFF2-40B4-BE49-F238E27FC236}">
                <a16:creationId xmlns:a16="http://schemas.microsoft.com/office/drawing/2014/main" id="{E77F2DA3-DDF9-4F86-80F2-24D945301372}"/>
              </a:ext>
            </a:extLst>
          </p:cNvPr>
          <p:cNvSpPr/>
          <p:nvPr/>
        </p:nvSpPr>
        <p:spPr>
          <a:xfrm>
            <a:off x="6652496" y="2438242"/>
            <a:ext cx="957189" cy="595396"/>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39">
            <a:extLst>
              <a:ext uri="{FF2B5EF4-FFF2-40B4-BE49-F238E27FC236}">
                <a16:creationId xmlns:a16="http://schemas.microsoft.com/office/drawing/2014/main" id="{199D979C-CACB-4E0B-8D8A-BE4530395D89}"/>
              </a:ext>
            </a:extLst>
          </p:cNvPr>
          <p:cNvSpPr/>
          <p:nvPr/>
        </p:nvSpPr>
        <p:spPr>
          <a:xfrm>
            <a:off x="7080289" y="3888453"/>
            <a:ext cx="1132376" cy="454946"/>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43" name="Straight Arrow Connector 42">
            <a:extLst>
              <a:ext uri="{FF2B5EF4-FFF2-40B4-BE49-F238E27FC236}">
                <a16:creationId xmlns:a16="http://schemas.microsoft.com/office/drawing/2014/main" id="{ECE9AE10-78CC-4AD4-8C43-D455F0C713C4}"/>
              </a:ext>
            </a:extLst>
          </p:cNvPr>
          <p:cNvCxnSpPr>
            <a:cxnSpLocks/>
          </p:cNvCxnSpPr>
          <p:nvPr/>
        </p:nvCxnSpPr>
        <p:spPr>
          <a:xfrm>
            <a:off x="3361267" y="4838700"/>
            <a:ext cx="0" cy="34086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5629C81-B09A-4620-BB0F-92EAD99C9ABC}"/>
              </a:ext>
            </a:extLst>
          </p:cNvPr>
          <p:cNvSpPr txBox="1"/>
          <p:nvPr/>
        </p:nvSpPr>
        <p:spPr>
          <a:xfrm>
            <a:off x="2345265" y="5215065"/>
            <a:ext cx="1947335"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Dữ liệu “nhạy cảm”</a:t>
            </a:r>
            <a:endParaRPr lang="vi-VN" sz="1100"/>
          </a:p>
        </p:txBody>
      </p:sp>
      <p:sp>
        <p:nvSpPr>
          <p:cNvPr id="48" name="TextBox 47">
            <a:extLst>
              <a:ext uri="{FF2B5EF4-FFF2-40B4-BE49-F238E27FC236}">
                <a16:creationId xmlns:a16="http://schemas.microsoft.com/office/drawing/2014/main" id="{3033CAFC-F1A0-4FF5-AF0C-5C500A1762CC}"/>
              </a:ext>
            </a:extLst>
          </p:cNvPr>
          <p:cNvSpPr txBox="1"/>
          <p:nvPr/>
        </p:nvSpPr>
        <p:spPr>
          <a:xfrm>
            <a:off x="135466" y="6560684"/>
            <a:ext cx="7967135" cy="246221"/>
          </a:xfrm>
          <a:prstGeom prst="rect">
            <a:avLst/>
          </a:prstGeom>
          <a:noFill/>
        </p:spPr>
        <p:txBody>
          <a:bodyPr wrap="square">
            <a:spAutoFit/>
          </a:bodyPr>
          <a:lstStyle/>
          <a:p>
            <a:r>
              <a:rPr lang="vi-VN" sz="1000">
                <a:hlinkClick r:id="rId3"/>
              </a:rPr>
              <a:t>https://www.researchgate.net/publication/372981257_Toward_Urban_Data_Governance_Status-Quo_Challenges_and_Success_Factors</a:t>
            </a:r>
            <a:r>
              <a:rPr lang="vi-VN" sz="1000"/>
              <a:t> </a:t>
            </a:r>
          </a:p>
        </p:txBody>
      </p:sp>
      <p:pic>
        <p:nvPicPr>
          <p:cNvPr id="2050" name="Picture 2" descr="Check icons for free download | Freepik">
            <a:extLst>
              <a:ext uri="{FF2B5EF4-FFF2-40B4-BE49-F238E27FC236}">
                <a16:creationId xmlns:a16="http://schemas.microsoft.com/office/drawing/2014/main" id="{B4A53842-74F8-428B-AC07-F4E5CCC61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6435" y="3443897"/>
            <a:ext cx="372917" cy="3729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 icons for free download | Freepik">
            <a:extLst>
              <a:ext uri="{FF2B5EF4-FFF2-40B4-BE49-F238E27FC236}">
                <a16:creationId xmlns:a16="http://schemas.microsoft.com/office/drawing/2014/main" id="{58974E33-0ABE-4847-93E9-421AA5EF3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697" y="3032935"/>
            <a:ext cx="372917" cy="3729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heck icons for free download | Freepik">
            <a:extLst>
              <a:ext uri="{FF2B5EF4-FFF2-40B4-BE49-F238E27FC236}">
                <a16:creationId xmlns:a16="http://schemas.microsoft.com/office/drawing/2014/main" id="{7D5BB762-9C23-45A9-9BF4-C97116CDA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924" y="2462210"/>
            <a:ext cx="372917" cy="37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989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596115-805C-466E-AB64-C5A1D5B71780}"/>
              </a:ext>
            </a:extLst>
          </p:cNvPr>
          <p:cNvSpPr txBox="1"/>
          <p:nvPr/>
        </p:nvSpPr>
        <p:spPr>
          <a:xfrm>
            <a:off x="195868" y="58147"/>
            <a:ext cx="3942105" cy="701731"/>
          </a:xfrm>
          <a:prstGeom prst="rect">
            <a:avLst/>
          </a:prstGeom>
          <a:noFill/>
        </p:spPr>
        <p:txBody>
          <a:bodyPr wrap="none" rtlCol="0">
            <a:spAutoFit/>
          </a:bodyPr>
          <a:lstStyle/>
          <a:p>
            <a:pPr>
              <a:lnSpc>
                <a:spcPct val="90000"/>
              </a:lnSpc>
              <a:spcBef>
                <a:spcPct val="0"/>
              </a:spcBef>
            </a:pPr>
            <a:r>
              <a:rPr lang="en-US" sz="4400" b="1" dirty="0">
                <a:latin typeface="Helvetica" pitchFamily="2" charset="0"/>
                <a:ea typeface="+mj-ea"/>
                <a:cs typeface="+mj-cs"/>
              </a:rPr>
              <a:t>THÁCH THỨC</a:t>
            </a:r>
            <a:endParaRPr lang="vi-VN" sz="4400" b="1" dirty="0">
              <a:latin typeface="Helvetica" pitchFamily="2" charset="0"/>
              <a:ea typeface="+mj-ea"/>
              <a:cs typeface="+mj-cs"/>
            </a:endParaRPr>
          </a:p>
        </p:txBody>
      </p:sp>
      <p:sp>
        <p:nvSpPr>
          <p:cNvPr id="36" name="TextBox 35">
            <a:extLst>
              <a:ext uri="{FF2B5EF4-FFF2-40B4-BE49-F238E27FC236}">
                <a16:creationId xmlns:a16="http://schemas.microsoft.com/office/drawing/2014/main" id="{182EA985-2EA0-400C-822F-34F26FA4041E}"/>
              </a:ext>
            </a:extLst>
          </p:cNvPr>
          <p:cNvSpPr txBox="1"/>
          <p:nvPr/>
        </p:nvSpPr>
        <p:spPr>
          <a:xfrm>
            <a:off x="135466" y="6560684"/>
            <a:ext cx="7967135" cy="246221"/>
          </a:xfrm>
          <a:prstGeom prst="rect">
            <a:avLst/>
          </a:prstGeom>
          <a:noFill/>
        </p:spPr>
        <p:txBody>
          <a:bodyPr wrap="square">
            <a:spAutoFit/>
          </a:bodyPr>
          <a:lstStyle/>
          <a:p>
            <a:r>
              <a:rPr lang="vi-VN" sz="1000">
                <a:hlinkClick r:id="rId2"/>
              </a:rPr>
              <a:t>https://www.researchgate.net/publication/372981257_Toward_Urban_Data_Governance_Status-Quo_Challenges_and_Success_Factors</a:t>
            </a:r>
            <a:r>
              <a:rPr lang="vi-VN" sz="1000"/>
              <a:t> </a:t>
            </a:r>
          </a:p>
        </p:txBody>
      </p:sp>
      <p:pic>
        <p:nvPicPr>
          <p:cNvPr id="3" name="Picture 2">
            <a:extLst>
              <a:ext uri="{FF2B5EF4-FFF2-40B4-BE49-F238E27FC236}">
                <a16:creationId xmlns:a16="http://schemas.microsoft.com/office/drawing/2014/main" id="{6803B14E-7EDD-4B2B-93E3-786D4FAF68FF}"/>
              </a:ext>
            </a:extLst>
          </p:cNvPr>
          <p:cNvPicPr>
            <a:picLocks noChangeAspect="1"/>
          </p:cNvPicPr>
          <p:nvPr/>
        </p:nvPicPr>
        <p:blipFill>
          <a:blip r:embed="rId3"/>
          <a:stretch>
            <a:fillRect/>
          </a:stretch>
        </p:blipFill>
        <p:spPr>
          <a:xfrm>
            <a:off x="1885163" y="1414435"/>
            <a:ext cx="7754136" cy="3689645"/>
          </a:xfrm>
          <a:prstGeom prst="rect">
            <a:avLst/>
          </a:prstGeom>
        </p:spPr>
      </p:pic>
      <p:cxnSp>
        <p:nvCxnSpPr>
          <p:cNvPr id="41" name="Straight Arrow Connector 40">
            <a:extLst>
              <a:ext uri="{FF2B5EF4-FFF2-40B4-BE49-F238E27FC236}">
                <a16:creationId xmlns:a16="http://schemas.microsoft.com/office/drawing/2014/main" id="{E7A79C9A-23D5-4D23-AB23-15B6E6A15F73}"/>
              </a:ext>
            </a:extLst>
          </p:cNvPr>
          <p:cNvCxnSpPr>
            <a:cxnSpLocks/>
          </p:cNvCxnSpPr>
          <p:nvPr/>
        </p:nvCxnSpPr>
        <p:spPr>
          <a:xfrm>
            <a:off x="8102601" y="4747662"/>
            <a:ext cx="0" cy="52070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8A68CF8-3126-4288-AAE4-5AC241462FDC}"/>
              </a:ext>
            </a:extLst>
          </p:cNvPr>
          <p:cNvSpPr txBox="1"/>
          <p:nvPr/>
        </p:nvSpPr>
        <p:spPr>
          <a:xfrm>
            <a:off x="7531099" y="5261929"/>
            <a:ext cx="2751667"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Lợi ích của quản trị dữ liệu chưa được nhận thức đúng và dễ bị từ chối vì </a:t>
            </a:r>
            <a:r>
              <a:rPr lang="en-US" sz="1100" b="1"/>
              <a:t>sợ thêm việc</a:t>
            </a:r>
            <a:endParaRPr lang="vi-VN" sz="1100" b="1"/>
          </a:p>
        </p:txBody>
      </p:sp>
      <p:cxnSp>
        <p:nvCxnSpPr>
          <p:cNvPr id="45" name="Straight Arrow Connector 44">
            <a:extLst>
              <a:ext uri="{FF2B5EF4-FFF2-40B4-BE49-F238E27FC236}">
                <a16:creationId xmlns:a16="http://schemas.microsoft.com/office/drawing/2014/main" id="{15685ED7-7D51-40B1-9CD7-D5D3B32FDA70}"/>
              </a:ext>
            </a:extLst>
          </p:cNvPr>
          <p:cNvCxnSpPr>
            <a:cxnSpLocks/>
          </p:cNvCxnSpPr>
          <p:nvPr/>
        </p:nvCxnSpPr>
        <p:spPr>
          <a:xfrm>
            <a:off x="7975600" y="3088195"/>
            <a:ext cx="2048933"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BA85F60-440E-479B-9786-DEE033E89807}"/>
              </a:ext>
            </a:extLst>
          </p:cNvPr>
          <p:cNvSpPr txBox="1"/>
          <p:nvPr/>
        </p:nvSpPr>
        <p:spPr>
          <a:xfrm>
            <a:off x="10024533" y="2907179"/>
            <a:ext cx="1879595" cy="52322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400">
                <a:solidFill>
                  <a:srgbClr val="FF0000"/>
                </a:solidFill>
              </a:defRPr>
            </a:lvl1pPr>
          </a:lstStyle>
          <a:p>
            <a:r>
              <a:rPr lang="en-US"/>
              <a:t>Tư duy, nhận thức cũ, lạc hậu</a:t>
            </a:r>
            <a:endParaRPr lang="vi-VN"/>
          </a:p>
        </p:txBody>
      </p:sp>
      <p:cxnSp>
        <p:nvCxnSpPr>
          <p:cNvPr id="47" name="Straight Arrow Connector 46">
            <a:extLst>
              <a:ext uri="{FF2B5EF4-FFF2-40B4-BE49-F238E27FC236}">
                <a16:creationId xmlns:a16="http://schemas.microsoft.com/office/drawing/2014/main" id="{C9CD730B-B311-4DC9-886C-59968CC200CB}"/>
              </a:ext>
            </a:extLst>
          </p:cNvPr>
          <p:cNvCxnSpPr>
            <a:cxnSpLocks/>
          </p:cNvCxnSpPr>
          <p:nvPr/>
        </p:nvCxnSpPr>
        <p:spPr>
          <a:xfrm>
            <a:off x="9406466" y="4688395"/>
            <a:ext cx="1052996"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2A2833A-0E39-4AC5-9E3D-1DB90A2DEEFA}"/>
              </a:ext>
            </a:extLst>
          </p:cNvPr>
          <p:cNvSpPr txBox="1"/>
          <p:nvPr/>
        </p:nvSpPr>
        <p:spPr>
          <a:xfrm>
            <a:off x="10442529" y="4557590"/>
            <a:ext cx="944032"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Lương thấp</a:t>
            </a:r>
            <a:endParaRPr lang="vi-VN" sz="1100"/>
          </a:p>
        </p:txBody>
      </p:sp>
      <p:sp>
        <p:nvSpPr>
          <p:cNvPr id="49" name="Rectangle 48">
            <a:extLst>
              <a:ext uri="{FF2B5EF4-FFF2-40B4-BE49-F238E27FC236}">
                <a16:creationId xmlns:a16="http://schemas.microsoft.com/office/drawing/2014/main" id="{47611933-93A3-433B-93EE-14CAA5C4E426}"/>
              </a:ext>
            </a:extLst>
          </p:cNvPr>
          <p:cNvSpPr/>
          <p:nvPr/>
        </p:nvSpPr>
        <p:spPr>
          <a:xfrm>
            <a:off x="7154331" y="2796396"/>
            <a:ext cx="914401" cy="431071"/>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0" name="Straight Arrow Connector 49">
            <a:extLst>
              <a:ext uri="{FF2B5EF4-FFF2-40B4-BE49-F238E27FC236}">
                <a16:creationId xmlns:a16="http://schemas.microsoft.com/office/drawing/2014/main" id="{F5D8603F-F170-4530-AB31-8CE1921AF63F}"/>
              </a:ext>
            </a:extLst>
          </p:cNvPr>
          <p:cNvCxnSpPr>
            <a:cxnSpLocks/>
          </p:cNvCxnSpPr>
          <p:nvPr/>
        </p:nvCxnSpPr>
        <p:spPr>
          <a:xfrm flipV="1">
            <a:off x="7306734" y="1159035"/>
            <a:ext cx="0" cy="86745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D40EFB1-B86C-41EB-A764-C1D54D3342CA}"/>
              </a:ext>
            </a:extLst>
          </p:cNvPr>
          <p:cNvSpPr txBox="1"/>
          <p:nvPr/>
        </p:nvSpPr>
        <p:spPr>
          <a:xfrm>
            <a:off x="6763301" y="829380"/>
            <a:ext cx="2751667"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Thiếu hiểu biết về dữ liệu là tài sản chung của Thành phố</a:t>
            </a:r>
            <a:endParaRPr lang="vi-VN" sz="1100"/>
          </a:p>
        </p:txBody>
      </p:sp>
      <p:sp>
        <p:nvSpPr>
          <p:cNvPr id="52" name="Rectangle 51">
            <a:extLst>
              <a:ext uri="{FF2B5EF4-FFF2-40B4-BE49-F238E27FC236}">
                <a16:creationId xmlns:a16="http://schemas.microsoft.com/office/drawing/2014/main" id="{0C026CA6-5D59-46A7-A80E-C2F6E01DE2AF}"/>
              </a:ext>
            </a:extLst>
          </p:cNvPr>
          <p:cNvSpPr/>
          <p:nvPr/>
        </p:nvSpPr>
        <p:spPr>
          <a:xfrm>
            <a:off x="4732864" y="3232350"/>
            <a:ext cx="1426635" cy="391383"/>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3" name="Straight Arrow Connector 52">
            <a:extLst>
              <a:ext uri="{FF2B5EF4-FFF2-40B4-BE49-F238E27FC236}">
                <a16:creationId xmlns:a16="http://schemas.microsoft.com/office/drawing/2014/main" id="{72804BDD-472F-4407-9952-BADDBF45741E}"/>
              </a:ext>
            </a:extLst>
          </p:cNvPr>
          <p:cNvCxnSpPr>
            <a:cxnSpLocks/>
          </p:cNvCxnSpPr>
          <p:nvPr/>
        </p:nvCxnSpPr>
        <p:spPr>
          <a:xfrm>
            <a:off x="5638800" y="3585232"/>
            <a:ext cx="0" cy="2391044"/>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84D62D6-81EC-4E9A-9A13-1CCAF7064B00}"/>
              </a:ext>
            </a:extLst>
          </p:cNvPr>
          <p:cNvSpPr txBox="1"/>
          <p:nvPr/>
        </p:nvSpPr>
        <p:spPr>
          <a:xfrm>
            <a:off x="4756703" y="6006870"/>
            <a:ext cx="2006598" cy="52322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400">
                <a:solidFill>
                  <a:srgbClr val="FF0000"/>
                </a:solidFill>
              </a:defRPr>
            </a:lvl1pPr>
          </a:lstStyle>
          <a:p>
            <a:r>
              <a:rPr lang="en-US"/>
              <a:t>Dư thừa dữ liệu ở mức độ cao</a:t>
            </a:r>
            <a:endParaRPr lang="vi-VN"/>
          </a:p>
        </p:txBody>
      </p:sp>
      <p:cxnSp>
        <p:nvCxnSpPr>
          <p:cNvPr id="57" name="Straight Arrow Connector 56">
            <a:extLst>
              <a:ext uri="{FF2B5EF4-FFF2-40B4-BE49-F238E27FC236}">
                <a16:creationId xmlns:a16="http://schemas.microsoft.com/office/drawing/2014/main" id="{F443CC34-98EC-4EC6-B628-B0ED7E2C901E}"/>
              </a:ext>
            </a:extLst>
          </p:cNvPr>
          <p:cNvCxnSpPr>
            <a:cxnSpLocks/>
          </p:cNvCxnSpPr>
          <p:nvPr/>
        </p:nvCxnSpPr>
        <p:spPr>
          <a:xfrm>
            <a:off x="6750684" y="4688395"/>
            <a:ext cx="0" cy="774963"/>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4D9B907-D25A-4F6B-8EBA-AF1C2A0FFF26}"/>
              </a:ext>
            </a:extLst>
          </p:cNvPr>
          <p:cNvSpPr txBox="1"/>
          <p:nvPr/>
        </p:nvSpPr>
        <p:spPr>
          <a:xfrm>
            <a:off x="5610650" y="5416452"/>
            <a:ext cx="2006598" cy="52322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400">
                <a:solidFill>
                  <a:srgbClr val="FF0000"/>
                </a:solidFill>
              </a:defRPr>
            </a:lvl1pPr>
          </a:lstStyle>
          <a:p>
            <a:r>
              <a:rPr lang="en-US"/>
              <a:t>Sợ sai và bị truy cứu pháp lý </a:t>
            </a:r>
            <a:r>
              <a:rPr lang="en-US">
                <a:sym typeface="Wingdings" panose="05000000000000000000" pitchFamily="2" charset="2"/>
              </a:rPr>
              <a:t></a:t>
            </a:r>
            <a:endParaRPr lang="vi-VN"/>
          </a:p>
        </p:txBody>
      </p:sp>
      <p:sp>
        <p:nvSpPr>
          <p:cNvPr id="60" name="Rectangle 59">
            <a:extLst>
              <a:ext uri="{FF2B5EF4-FFF2-40B4-BE49-F238E27FC236}">
                <a16:creationId xmlns:a16="http://schemas.microsoft.com/office/drawing/2014/main" id="{0175BE20-87DC-4424-B17F-2F4E0656514C}"/>
              </a:ext>
            </a:extLst>
          </p:cNvPr>
          <p:cNvSpPr/>
          <p:nvPr/>
        </p:nvSpPr>
        <p:spPr>
          <a:xfrm>
            <a:off x="3143275" y="3028191"/>
            <a:ext cx="1155641" cy="531640"/>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1" name="Straight Arrow Connector 60">
            <a:extLst>
              <a:ext uri="{FF2B5EF4-FFF2-40B4-BE49-F238E27FC236}">
                <a16:creationId xmlns:a16="http://schemas.microsoft.com/office/drawing/2014/main" id="{9528E316-6390-4CD9-857C-19782E77793A}"/>
              </a:ext>
            </a:extLst>
          </p:cNvPr>
          <p:cNvCxnSpPr>
            <a:cxnSpLocks/>
          </p:cNvCxnSpPr>
          <p:nvPr/>
        </p:nvCxnSpPr>
        <p:spPr>
          <a:xfrm>
            <a:off x="4495800" y="4217554"/>
            <a:ext cx="0" cy="141434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0A2584E-C673-4717-AE9A-E7896FBD138A}"/>
              </a:ext>
            </a:extLst>
          </p:cNvPr>
          <p:cNvSpPr txBox="1"/>
          <p:nvPr/>
        </p:nvSpPr>
        <p:spPr>
          <a:xfrm>
            <a:off x="3090336" y="5590519"/>
            <a:ext cx="2006598" cy="52322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sz="1400">
                <a:solidFill>
                  <a:srgbClr val="FF0000"/>
                </a:solidFill>
              </a:rPr>
              <a:t>Tích hợp và chia sẻ dữ liệu quá phức tạp</a:t>
            </a:r>
            <a:endParaRPr lang="vi-VN" sz="1400">
              <a:solidFill>
                <a:srgbClr val="FF0000"/>
              </a:solidFill>
            </a:endParaRPr>
          </a:p>
        </p:txBody>
      </p:sp>
      <p:cxnSp>
        <p:nvCxnSpPr>
          <p:cNvPr id="64" name="Straight Arrow Connector 63">
            <a:extLst>
              <a:ext uri="{FF2B5EF4-FFF2-40B4-BE49-F238E27FC236}">
                <a16:creationId xmlns:a16="http://schemas.microsoft.com/office/drawing/2014/main" id="{F6B36186-FCD8-48CC-B59D-DB4EAC148C02}"/>
              </a:ext>
            </a:extLst>
          </p:cNvPr>
          <p:cNvCxnSpPr>
            <a:cxnSpLocks/>
          </p:cNvCxnSpPr>
          <p:nvPr/>
        </p:nvCxnSpPr>
        <p:spPr>
          <a:xfrm flipV="1">
            <a:off x="3386078" y="1372100"/>
            <a:ext cx="25339" cy="160390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110162C-5022-4E72-8CD2-3AB02A6BFA6B}"/>
              </a:ext>
            </a:extLst>
          </p:cNvPr>
          <p:cNvSpPr txBox="1"/>
          <p:nvPr/>
        </p:nvSpPr>
        <p:spPr>
          <a:xfrm>
            <a:off x="2359461" y="776362"/>
            <a:ext cx="2006598" cy="52322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400">
                <a:solidFill>
                  <a:srgbClr val="FF0000"/>
                </a:solidFill>
              </a:defRPr>
            </a:lvl1pPr>
          </a:lstStyle>
          <a:p>
            <a:r>
              <a:rPr lang="en-US"/>
              <a:t>Thiếu cơ chế đồng vận hành</a:t>
            </a:r>
            <a:endParaRPr lang="vi-VN"/>
          </a:p>
        </p:txBody>
      </p:sp>
      <p:cxnSp>
        <p:nvCxnSpPr>
          <p:cNvPr id="67" name="Straight Arrow Connector 66">
            <a:extLst>
              <a:ext uri="{FF2B5EF4-FFF2-40B4-BE49-F238E27FC236}">
                <a16:creationId xmlns:a16="http://schemas.microsoft.com/office/drawing/2014/main" id="{1AFE8546-1386-47AB-89FA-3E85D5D0317C}"/>
              </a:ext>
            </a:extLst>
          </p:cNvPr>
          <p:cNvCxnSpPr>
            <a:cxnSpLocks/>
          </p:cNvCxnSpPr>
          <p:nvPr/>
        </p:nvCxnSpPr>
        <p:spPr>
          <a:xfrm flipH="1">
            <a:off x="1574800" y="3830000"/>
            <a:ext cx="389467"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F9412D8-87E0-4F21-86EF-58027D5C9BD1}"/>
              </a:ext>
            </a:extLst>
          </p:cNvPr>
          <p:cNvSpPr txBox="1"/>
          <p:nvPr/>
        </p:nvSpPr>
        <p:spPr>
          <a:xfrm>
            <a:off x="175842" y="3559831"/>
            <a:ext cx="1379935" cy="52322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sz="1400">
                <a:solidFill>
                  <a:srgbClr val="FF0000"/>
                </a:solidFill>
              </a:rPr>
              <a:t>Mực độ chuẩn hoá thấp</a:t>
            </a:r>
            <a:endParaRPr lang="vi-VN" sz="1400">
              <a:solidFill>
                <a:srgbClr val="FF0000"/>
              </a:solidFill>
            </a:endParaRPr>
          </a:p>
        </p:txBody>
      </p:sp>
      <p:sp>
        <p:nvSpPr>
          <p:cNvPr id="72" name="Rectangle 71">
            <a:extLst>
              <a:ext uri="{FF2B5EF4-FFF2-40B4-BE49-F238E27FC236}">
                <a16:creationId xmlns:a16="http://schemas.microsoft.com/office/drawing/2014/main" id="{55213583-1410-4B78-8BED-F5788A7651CE}"/>
              </a:ext>
            </a:extLst>
          </p:cNvPr>
          <p:cNvSpPr/>
          <p:nvPr/>
        </p:nvSpPr>
        <p:spPr>
          <a:xfrm>
            <a:off x="3088249" y="4077783"/>
            <a:ext cx="1210667" cy="358383"/>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3" name="Straight Arrow Connector 72">
            <a:extLst>
              <a:ext uri="{FF2B5EF4-FFF2-40B4-BE49-F238E27FC236}">
                <a16:creationId xmlns:a16="http://schemas.microsoft.com/office/drawing/2014/main" id="{EA8D38B4-A1CC-40BC-9A63-1731C01DA4AA}"/>
              </a:ext>
            </a:extLst>
          </p:cNvPr>
          <p:cNvCxnSpPr>
            <a:cxnSpLocks/>
          </p:cNvCxnSpPr>
          <p:nvPr/>
        </p:nvCxnSpPr>
        <p:spPr>
          <a:xfrm>
            <a:off x="2489201" y="4863798"/>
            <a:ext cx="0" cy="39813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E2FE0BE-6137-49E7-8C0B-AF877B744711}"/>
              </a:ext>
            </a:extLst>
          </p:cNvPr>
          <p:cNvSpPr txBox="1"/>
          <p:nvPr/>
        </p:nvSpPr>
        <p:spPr>
          <a:xfrm>
            <a:off x="1566337" y="5249333"/>
            <a:ext cx="2006598"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Các mô hình thử nghiệm không kịp thời</a:t>
            </a:r>
            <a:endParaRPr lang="vi-VN"/>
          </a:p>
        </p:txBody>
      </p:sp>
      <p:cxnSp>
        <p:nvCxnSpPr>
          <p:cNvPr id="78" name="Straight Arrow Connector 77">
            <a:extLst>
              <a:ext uri="{FF2B5EF4-FFF2-40B4-BE49-F238E27FC236}">
                <a16:creationId xmlns:a16="http://schemas.microsoft.com/office/drawing/2014/main" id="{BE6D79E3-972C-48B2-BAD3-43740E265C73}"/>
              </a:ext>
            </a:extLst>
          </p:cNvPr>
          <p:cNvCxnSpPr>
            <a:cxnSpLocks/>
          </p:cNvCxnSpPr>
          <p:nvPr/>
        </p:nvCxnSpPr>
        <p:spPr>
          <a:xfrm>
            <a:off x="5096934" y="4947343"/>
            <a:ext cx="0" cy="217324"/>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4A874A3-4E9A-40A8-8C4D-554449A082CF}"/>
              </a:ext>
            </a:extLst>
          </p:cNvPr>
          <p:cNvSpPr txBox="1"/>
          <p:nvPr/>
        </p:nvSpPr>
        <p:spPr>
          <a:xfrm>
            <a:off x="4495800" y="5095812"/>
            <a:ext cx="1169274"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Kiến thức về dữ liệu chưa đủ</a:t>
            </a:r>
            <a:endParaRPr lang="vi-VN"/>
          </a:p>
        </p:txBody>
      </p:sp>
      <p:cxnSp>
        <p:nvCxnSpPr>
          <p:cNvPr id="83" name="Straight Arrow Connector 82">
            <a:extLst>
              <a:ext uri="{FF2B5EF4-FFF2-40B4-BE49-F238E27FC236}">
                <a16:creationId xmlns:a16="http://schemas.microsoft.com/office/drawing/2014/main" id="{1D8DBA99-1114-445D-937F-DB2253548C57}"/>
              </a:ext>
            </a:extLst>
          </p:cNvPr>
          <p:cNvCxnSpPr>
            <a:cxnSpLocks/>
          </p:cNvCxnSpPr>
          <p:nvPr/>
        </p:nvCxnSpPr>
        <p:spPr>
          <a:xfrm flipH="1">
            <a:off x="1555777" y="4324708"/>
            <a:ext cx="1532472"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BEA3D28-7052-4A5C-8797-2EE2EC88E6EF}"/>
              </a:ext>
            </a:extLst>
          </p:cNvPr>
          <p:cNvSpPr txBox="1"/>
          <p:nvPr/>
        </p:nvSpPr>
        <p:spPr>
          <a:xfrm>
            <a:off x="195868" y="4147964"/>
            <a:ext cx="1379935"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Chọn sai công nghệ</a:t>
            </a:r>
            <a:endParaRPr lang="vi-VN"/>
          </a:p>
        </p:txBody>
      </p:sp>
      <p:cxnSp>
        <p:nvCxnSpPr>
          <p:cNvPr id="87" name="Straight Arrow Connector 86">
            <a:extLst>
              <a:ext uri="{FF2B5EF4-FFF2-40B4-BE49-F238E27FC236}">
                <a16:creationId xmlns:a16="http://schemas.microsoft.com/office/drawing/2014/main" id="{36D8CB1E-7EDC-469F-B800-A8D6112F5F39}"/>
              </a:ext>
            </a:extLst>
          </p:cNvPr>
          <p:cNvCxnSpPr>
            <a:cxnSpLocks/>
          </p:cNvCxnSpPr>
          <p:nvPr/>
        </p:nvCxnSpPr>
        <p:spPr>
          <a:xfrm flipH="1">
            <a:off x="1555778" y="2878667"/>
            <a:ext cx="472449"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85B244A-55C1-4C82-9F73-3920260EC61E}"/>
              </a:ext>
            </a:extLst>
          </p:cNvPr>
          <p:cNvSpPr txBox="1"/>
          <p:nvPr/>
        </p:nvSpPr>
        <p:spPr>
          <a:xfrm>
            <a:off x="135466" y="2720072"/>
            <a:ext cx="1511691"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Không rõ trách nhiệm</a:t>
            </a:r>
            <a:endParaRPr lang="vi-VN"/>
          </a:p>
        </p:txBody>
      </p:sp>
      <p:sp>
        <p:nvSpPr>
          <p:cNvPr id="91" name="Rectangle 90">
            <a:extLst>
              <a:ext uri="{FF2B5EF4-FFF2-40B4-BE49-F238E27FC236}">
                <a16:creationId xmlns:a16="http://schemas.microsoft.com/office/drawing/2014/main" id="{85046F30-FD87-4B7A-B221-CBBE924ED6B6}"/>
              </a:ext>
            </a:extLst>
          </p:cNvPr>
          <p:cNvSpPr/>
          <p:nvPr/>
        </p:nvSpPr>
        <p:spPr>
          <a:xfrm>
            <a:off x="3776195" y="2131016"/>
            <a:ext cx="1066738" cy="531640"/>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3" name="Straight Arrow Connector 92">
            <a:extLst>
              <a:ext uri="{FF2B5EF4-FFF2-40B4-BE49-F238E27FC236}">
                <a16:creationId xmlns:a16="http://schemas.microsoft.com/office/drawing/2014/main" id="{B24864DE-1EB3-48C4-ADAA-872CACE774EE}"/>
              </a:ext>
            </a:extLst>
          </p:cNvPr>
          <p:cNvCxnSpPr>
            <a:cxnSpLocks/>
          </p:cNvCxnSpPr>
          <p:nvPr/>
        </p:nvCxnSpPr>
        <p:spPr>
          <a:xfrm flipV="1">
            <a:off x="4273290" y="1625243"/>
            <a:ext cx="0" cy="455419"/>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07882F13-A16A-48B6-A15C-241189C3450B}"/>
              </a:ext>
            </a:extLst>
          </p:cNvPr>
          <p:cNvSpPr txBox="1"/>
          <p:nvPr/>
        </p:nvSpPr>
        <p:spPr>
          <a:xfrm>
            <a:off x="3517072" y="1244260"/>
            <a:ext cx="1511691"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Các dự án tốn nhiều thời gian và nguồn lực</a:t>
            </a:r>
            <a:endParaRPr lang="vi-VN"/>
          </a:p>
        </p:txBody>
      </p:sp>
      <p:cxnSp>
        <p:nvCxnSpPr>
          <p:cNvPr id="96" name="Straight Arrow Connector 95">
            <a:extLst>
              <a:ext uri="{FF2B5EF4-FFF2-40B4-BE49-F238E27FC236}">
                <a16:creationId xmlns:a16="http://schemas.microsoft.com/office/drawing/2014/main" id="{0D320C5E-C571-455D-A83F-3DCB4F64681F}"/>
              </a:ext>
            </a:extLst>
          </p:cNvPr>
          <p:cNvCxnSpPr>
            <a:cxnSpLocks/>
          </p:cNvCxnSpPr>
          <p:nvPr/>
        </p:nvCxnSpPr>
        <p:spPr>
          <a:xfrm>
            <a:off x="8988470" y="1895681"/>
            <a:ext cx="1052996"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1D883B8-B159-4850-8E99-958290C8ABEC}"/>
              </a:ext>
            </a:extLst>
          </p:cNvPr>
          <p:cNvSpPr txBox="1"/>
          <p:nvPr/>
        </p:nvSpPr>
        <p:spPr>
          <a:xfrm>
            <a:off x="10024532" y="1764876"/>
            <a:ext cx="1710267"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Lệ thuộc vào doanh nghiệp</a:t>
            </a:r>
            <a:endParaRPr lang="vi-VN" sz="1100"/>
          </a:p>
        </p:txBody>
      </p:sp>
      <p:cxnSp>
        <p:nvCxnSpPr>
          <p:cNvPr id="98" name="Straight Arrow Connector 97">
            <a:extLst>
              <a:ext uri="{FF2B5EF4-FFF2-40B4-BE49-F238E27FC236}">
                <a16:creationId xmlns:a16="http://schemas.microsoft.com/office/drawing/2014/main" id="{9C0B7E51-6125-44E8-8F16-40509B056D23}"/>
              </a:ext>
            </a:extLst>
          </p:cNvPr>
          <p:cNvCxnSpPr>
            <a:cxnSpLocks/>
          </p:cNvCxnSpPr>
          <p:nvPr/>
        </p:nvCxnSpPr>
        <p:spPr>
          <a:xfrm flipV="1">
            <a:off x="5215467" y="642922"/>
            <a:ext cx="0" cy="1032225"/>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1F8F98D8-3D7A-4343-BF9A-9F4024376BD7}"/>
              </a:ext>
            </a:extLst>
          </p:cNvPr>
          <p:cNvSpPr txBox="1"/>
          <p:nvPr/>
        </p:nvSpPr>
        <p:spPr>
          <a:xfrm>
            <a:off x="4519932" y="120465"/>
            <a:ext cx="2094017" cy="6001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Thiếu khung triển khai </a:t>
            </a:r>
            <a:r>
              <a:rPr lang="en-US" sz="1100">
                <a:solidFill>
                  <a:srgbClr val="C00000"/>
                </a:solidFill>
              </a:rPr>
              <a:t>(quy chế) </a:t>
            </a:r>
            <a:r>
              <a:rPr lang="en-US" sz="1100"/>
              <a:t>và các minh chứng hữu ich, cụ thể</a:t>
            </a:r>
            <a:endParaRPr lang="vi-VN" sz="1100"/>
          </a:p>
        </p:txBody>
      </p:sp>
      <p:cxnSp>
        <p:nvCxnSpPr>
          <p:cNvPr id="104" name="Straight Arrow Connector 103">
            <a:extLst>
              <a:ext uri="{FF2B5EF4-FFF2-40B4-BE49-F238E27FC236}">
                <a16:creationId xmlns:a16="http://schemas.microsoft.com/office/drawing/2014/main" id="{1F55D4FF-73AC-4245-A6C7-04225F6F418A}"/>
              </a:ext>
            </a:extLst>
          </p:cNvPr>
          <p:cNvCxnSpPr>
            <a:cxnSpLocks/>
          </p:cNvCxnSpPr>
          <p:nvPr/>
        </p:nvCxnSpPr>
        <p:spPr>
          <a:xfrm flipV="1">
            <a:off x="5747385" y="1219995"/>
            <a:ext cx="0" cy="102611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66629DBE-442D-45AC-984E-782B1EEFB6E4}"/>
              </a:ext>
            </a:extLst>
          </p:cNvPr>
          <p:cNvSpPr txBox="1"/>
          <p:nvPr/>
        </p:nvSpPr>
        <p:spPr>
          <a:xfrm>
            <a:off x="5109243" y="789108"/>
            <a:ext cx="1511692"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Quản trị dữ liệu quá phức tạp</a:t>
            </a:r>
            <a:endParaRPr lang="vi-VN" sz="1100"/>
          </a:p>
        </p:txBody>
      </p:sp>
      <p:cxnSp>
        <p:nvCxnSpPr>
          <p:cNvPr id="107" name="Straight Arrow Connector 106">
            <a:extLst>
              <a:ext uri="{FF2B5EF4-FFF2-40B4-BE49-F238E27FC236}">
                <a16:creationId xmlns:a16="http://schemas.microsoft.com/office/drawing/2014/main" id="{E17C73D9-2AFB-44DD-913A-E4C806075BB7}"/>
              </a:ext>
            </a:extLst>
          </p:cNvPr>
          <p:cNvCxnSpPr>
            <a:cxnSpLocks/>
          </p:cNvCxnSpPr>
          <p:nvPr/>
        </p:nvCxnSpPr>
        <p:spPr>
          <a:xfrm>
            <a:off x="9389533" y="3640667"/>
            <a:ext cx="651933"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6637650-0453-480B-B1B9-101A928466A4}"/>
              </a:ext>
            </a:extLst>
          </p:cNvPr>
          <p:cNvSpPr txBox="1"/>
          <p:nvPr/>
        </p:nvSpPr>
        <p:spPr>
          <a:xfrm>
            <a:off x="10058401" y="3475544"/>
            <a:ext cx="1766606" cy="30777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400">
                <a:solidFill>
                  <a:srgbClr val="FF0000"/>
                </a:solidFill>
              </a:defRPr>
            </a:lvl1pPr>
          </a:lstStyle>
          <a:p>
            <a:r>
              <a:rPr lang="en-US"/>
              <a:t>Thiếu nguồn nhân lực</a:t>
            </a:r>
            <a:endParaRPr lang="vi-VN"/>
          </a:p>
        </p:txBody>
      </p:sp>
      <p:cxnSp>
        <p:nvCxnSpPr>
          <p:cNvPr id="109" name="Straight Arrow Connector 108">
            <a:extLst>
              <a:ext uri="{FF2B5EF4-FFF2-40B4-BE49-F238E27FC236}">
                <a16:creationId xmlns:a16="http://schemas.microsoft.com/office/drawing/2014/main" id="{304915FF-C369-4A60-9740-CAA0522607B2}"/>
              </a:ext>
            </a:extLst>
          </p:cNvPr>
          <p:cNvCxnSpPr>
            <a:cxnSpLocks/>
          </p:cNvCxnSpPr>
          <p:nvPr/>
        </p:nvCxnSpPr>
        <p:spPr>
          <a:xfrm>
            <a:off x="9406668" y="4051964"/>
            <a:ext cx="1052996"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D6525FD4-6F66-4DF1-A2BE-A940819193F1}"/>
              </a:ext>
            </a:extLst>
          </p:cNvPr>
          <p:cNvSpPr txBox="1"/>
          <p:nvPr/>
        </p:nvSpPr>
        <p:spPr>
          <a:xfrm>
            <a:off x="10363039" y="3845857"/>
            <a:ext cx="1590763"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Môi trường làm việc không hấp dẫn</a:t>
            </a:r>
            <a:endParaRPr lang="vi-VN" sz="1100"/>
          </a:p>
        </p:txBody>
      </p:sp>
      <p:cxnSp>
        <p:nvCxnSpPr>
          <p:cNvPr id="111" name="Straight Arrow Connector 110">
            <a:extLst>
              <a:ext uri="{FF2B5EF4-FFF2-40B4-BE49-F238E27FC236}">
                <a16:creationId xmlns:a16="http://schemas.microsoft.com/office/drawing/2014/main" id="{9EB1CB03-FDF5-428F-9A57-76F3B740A246}"/>
              </a:ext>
            </a:extLst>
          </p:cNvPr>
          <p:cNvCxnSpPr>
            <a:cxnSpLocks/>
          </p:cNvCxnSpPr>
          <p:nvPr/>
        </p:nvCxnSpPr>
        <p:spPr>
          <a:xfrm>
            <a:off x="8971536" y="2488348"/>
            <a:ext cx="324864"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F7A52095-7B40-4E73-BFDE-FE7A91384172}"/>
              </a:ext>
            </a:extLst>
          </p:cNvPr>
          <p:cNvCxnSpPr>
            <a:cxnSpLocks/>
          </p:cNvCxnSpPr>
          <p:nvPr/>
        </p:nvCxnSpPr>
        <p:spPr>
          <a:xfrm flipV="1">
            <a:off x="9406466" y="2598542"/>
            <a:ext cx="0" cy="252335"/>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B559F0C6-69EA-41FD-B3CC-E19494913E71}"/>
              </a:ext>
            </a:extLst>
          </p:cNvPr>
          <p:cNvSpPr txBox="1"/>
          <p:nvPr/>
        </p:nvSpPr>
        <p:spPr>
          <a:xfrm>
            <a:off x="9260446" y="2322388"/>
            <a:ext cx="2770913"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a:solidFill>
                  <a:srgbClr val="FF0000"/>
                </a:solidFill>
              </a:rPr>
              <a:t>Cát cứ dữ liệu, sợ mất “quyền lực”</a:t>
            </a:r>
            <a:endParaRPr lang="vi-VN" sz="1400" b="1">
              <a:solidFill>
                <a:srgbClr val="FF0000"/>
              </a:solidFill>
            </a:endParaRPr>
          </a:p>
        </p:txBody>
      </p:sp>
      <p:cxnSp>
        <p:nvCxnSpPr>
          <p:cNvPr id="119" name="Straight Arrow Connector 118">
            <a:extLst>
              <a:ext uri="{FF2B5EF4-FFF2-40B4-BE49-F238E27FC236}">
                <a16:creationId xmlns:a16="http://schemas.microsoft.com/office/drawing/2014/main" id="{74E9ED9D-54DF-4D0B-8F26-88DD648CADA1}"/>
              </a:ext>
            </a:extLst>
          </p:cNvPr>
          <p:cNvCxnSpPr>
            <a:cxnSpLocks/>
          </p:cNvCxnSpPr>
          <p:nvPr/>
        </p:nvCxnSpPr>
        <p:spPr>
          <a:xfrm>
            <a:off x="6259617" y="3937226"/>
            <a:ext cx="0" cy="926572"/>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0C40D37C-B120-43D0-A6BF-F60C1E714CA6}"/>
              </a:ext>
            </a:extLst>
          </p:cNvPr>
          <p:cNvSpPr txBox="1"/>
          <p:nvPr/>
        </p:nvSpPr>
        <p:spPr>
          <a:xfrm>
            <a:off x="5651938" y="4833345"/>
            <a:ext cx="1169274"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Các đơn vị ngại thay đổi</a:t>
            </a:r>
            <a:endParaRPr lang="vi-VN"/>
          </a:p>
        </p:txBody>
      </p:sp>
      <p:cxnSp>
        <p:nvCxnSpPr>
          <p:cNvPr id="124" name="Straight Arrow Connector 123">
            <a:extLst>
              <a:ext uri="{FF2B5EF4-FFF2-40B4-BE49-F238E27FC236}">
                <a16:creationId xmlns:a16="http://schemas.microsoft.com/office/drawing/2014/main" id="{D1498AF4-A1D3-49F7-9B59-4BF997B24609}"/>
              </a:ext>
            </a:extLst>
          </p:cNvPr>
          <p:cNvCxnSpPr>
            <a:cxnSpLocks/>
          </p:cNvCxnSpPr>
          <p:nvPr/>
        </p:nvCxnSpPr>
        <p:spPr>
          <a:xfrm flipV="1">
            <a:off x="6236575" y="1617960"/>
            <a:ext cx="0" cy="102611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28C1C37E-CD11-43BF-BA68-7EE93A8921CF}"/>
              </a:ext>
            </a:extLst>
          </p:cNvPr>
          <p:cNvSpPr txBox="1"/>
          <p:nvPr/>
        </p:nvSpPr>
        <p:spPr>
          <a:xfrm>
            <a:off x="5655064" y="1186423"/>
            <a:ext cx="1286892"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a:t>Khó tìm kiếm, khám phá dữ liệu</a:t>
            </a:r>
            <a:endParaRPr lang="vi-VN" sz="1100"/>
          </a:p>
        </p:txBody>
      </p:sp>
    </p:spTree>
    <p:extLst>
      <p:ext uri="{BB962C8B-B14F-4D97-AF65-F5344CB8AC3E}">
        <p14:creationId xmlns:p14="http://schemas.microsoft.com/office/powerpoint/2010/main" val="61108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596115-805C-466E-AB64-C5A1D5B71780}"/>
              </a:ext>
            </a:extLst>
          </p:cNvPr>
          <p:cNvSpPr txBox="1"/>
          <p:nvPr/>
        </p:nvSpPr>
        <p:spPr>
          <a:xfrm>
            <a:off x="195868" y="58147"/>
            <a:ext cx="5603393" cy="584775"/>
          </a:xfrm>
          <a:prstGeom prst="rect">
            <a:avLst/>
          </a:prstGeom>
          <a:noFill/>
        </p:spPr>
        <p:txBody>
          <a:bodyPr wrap="none" rtlCol="0">
            <a:spAutoFit/>
          </a:bodyPr>
          <a:lstStyle/>
          <a:p>
            <a:r>
              <a:rPr lang="en-US" sz="3200" b="1" dirty="0">
                <a:latin typeface="Helvetica" pitchFamily="2" charset="0"/>
                <a:ea typeface="+mj-ea"/>
                <a:cs typeface="+mj-cs"/>
              </a:rPr>
              <a:t>CÁC YẾU TỐ THÀNH CÔNG</a:t>
            </a:r>
            <a:endParaRPr lang="vi-VN" sz="3200" b="1" dirty="0">
              <a:latin typeface="Helvetica" pitchFamily="2" charset="0"/>
              <a:ea typeface="+mj-ea"/>
              <a:cs typeface="+mj-cs"/>
            </a:endParaRPr>
          </a:p>
        </p:txBody>
      </p:sp>
      <p:sp>
        <p:nvSpPr>
          <p:cNvPr id="36" name="TextBox 35">
            <a:extLst>
              <a:ext uri="{FF2B5EF4-FFF2-40B4-BE49-F238E27FC236}">
                <a16:creationId xmlns:a16="http://schemas.microsoft.com/office/drawing/2014/main" id="{182EA985-2EA0-400C-822F-34F26FA4041E}"/>
              </a:ext>
            </a:extLst>
          </p:cNvPr>
          <p:cNvSpPr txBox="1"/>
          <p:nvPr/>
        </p:nvSpPr>
        <p:spPr>
          <a:xfrm>
            <a:off x="135466" y="6526816"/>
            <a:ext cx="7967135" cy="246221"/>
          </a:xfrm>
          <a:prstGeom prst="rect">
            <a:avLst/>
          </a:prstGeom>
          <a:noFill/>
        </p:spPr>
        <p:txBody>
          <a:bodyPr wrap="square">
            <a:spAutoFit/>
          </a:bodyPr>
          <a:lstStyle/>
          <a:p>
            <a:r>
              <a:rPr lang="vi-VN" sz="1000">
                <a:hlinkClick r:id="rId2"/>
              </a:rPr>
              <a:t>https://www.researchgate.net/publication/372981257_Toward_Urban_Data_Governance_Status-Quo_Challenges_and_Success_Factors</a:t>
            </a:r>
            <a:r>
              <a:rPr lang="vi-VN" sz="1000"/>
              <a:t> </a:t>
            </a:r>
          </a:p>
        </p:txBody>
      </p:sp>
      <p:pic>
        <p:nvPicPr>
          <p:cNvPr id="4" name="Picture 3">
            <a:extLst>
              <a:ext uri="{FF2B5EF4-FFF2-40B4-BE49-F238E27FC236}">
                <a16:creationId xmlns:a16="http://schemas.microsoft.com/office/drawing/2014/main" id="{E3B31D6C-5437-458E-814C-28AA7CD19B9D}"/>
              </a:ext>
            </a:extLst>
          </p:cNvPr>
          <p:cNvPicPr>
            <a:picLocks noChangeAspect="1"/>
          </p:cNvPicPr>
          <p:nvPr/>
        </p:nvPicPr>
        <p:blipFill>
          <a:blip r:embed="rId3"/>
          <a:stretch>
            <a:fillRect/>
          </a:stretch>
        </p:blipFill>
        <p:spPr>
          <a:xfrm>
            <a:off x="1947767" y="1355354"/>
            <a:ext cx="8168769" cy="3859381"/>
          </a:xfrm>
          <a:prstGeom prst="rect">
            <a:avLst/>
          </a:prstGeom>
        </p:spPr>
      </p:pic>
      <p:sp>
        <p:nvSpPr>
          <p:cNvPr id="54" name="Rectangle 53">
            <a:extLst>
              <a:ext uri="{FF2B5EF4-FFF2-40B4-BE49-F238E27FC236}">
                <a16:creationId xmlns:a16="http://schemas.microsoft.com/office/drawing/2014/main" id="{FED6D7B9-F1F8-42A1-94FA-2F5BB1CEA678}"/>
              </a:ext>
            </a:extLst>
          </p:cNvPr>
          <p:cNvSpPr/>
          <p:nvPr/>
        </p:nvSpPr>
        <p:spPr>
          <a:xfrm>
            <a:off x="3913741" y="2795739"/>
            <a:ext cx="1200125" cy="675596"/>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5" name="Straight Arrow Connector 54">
            <a:extLst>
              <a:ext uri="{FF2B5EF4-FFF2-40B4-BE49-F238E27FC236}">
                <a16:creationId xmlns:a16="http://schemas.microsoft.com/office/drawing/2014/main" id="{0BFF87E9-5AA4-4EE8-9A5C-86B6EE2A6CB9}"/>
              </a:ext>
            </a:extLst>
          </p:cNvPr>
          <p:cNvCxnSpPr>
            <a:cxnSpLocks/>
            <a:endCxn id="58" idx="0"/>
          </p:cNvCxnSpPr>
          <p:nvPr/>
        </p:nvCxnSpPr>
        <p:spPr>
          <a:xfrm>
            <a:off x="4303557" y="3481151"/>
            <a:ext cx="0" cy="256773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1C64EE2-455E-44A2-9826-8DFB30B6DDFC}"/>
              </a:ext>
            </a:extLst>
          </p:cNvPr>
          <p:cNvSpPr txBox="1"/>
          <p:nvPr/>
        </p:nvSpPr>
        <p:spPr>
          <a:xfrm>
            <a:off x="3300258" y="6048881"/>
            <a:ext cx="2006598"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vi-VN">
                <a:solidFill>
                  <a:srgbClr val="FF0000"/>
                </a:solidFill>
                <a:latin typeface="Calibri" panose="020F0502020204030204" pitchFamily="34" charset="0"/>
                <a:ea typeface="Calibri" panose="020F0502020204030204" pitchFamily="34" charset="0"/>
                <a:cs typeface="Calibri" panose="020F0502020204030204" pitchFamily="34" charset="0"/>
              </a:rPr>
              <a:t>Thành lập đơn</a:t>
            </a:r>
            <a:r>
              <a:rPr lang="en-US">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solidFill>
                  <a:srgbClr val="FF0000"/>
                </a:solidFill>
              </a:rPr>
              <a:t>vị chuyên trách về quản trị dữ liệu (</a:t>
            </a:r>
            <a:r>
              <a:rPr lang="en-US" b="1">
                <a:solidFill>
                  <a:srgbClr val="FF0000"/>
                </a:solidFill>
              </a:rPr>
              <a:t>DXCenter</a:t>
            </a:r>
            <a:r>
              <a:rPr lang="en-US">
                <a:solidFill>
                  <a:srgbClr val="FF0000"/>
                </a:solidFill>
              </a:rPr>
              <a:t>)</a:t>
            </a:r>
            <a:endParaRPr lang="vi-VN">
              <a:solidFill>
                <a:srgbClr val="FF0000"/>
              </a:solidFill>
            </a:endParaRPr>
          </a:p>
        </p:txBody>
      </p:sp>
      <p:pic>
        <p:nvPicPr>
          <p:cNvPr id="62" name="Picture 2" descr="Check icons for free download | Freepik">
            <a:extLst>
              <a:ext uri="{FF2B5EF4-FFF2-40B4-BE49-F238E27FC236}">
                <a16:creationId xmlns:a16="http://schemas.microsoft.com/office/drawing/2014/main" id="{9722133D-3891-4135-9E04-54534C492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693" y="5991114"/>
            <a:ext cx="372917" cy="372917"/>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Arrow Connector 64">
            <a:extLst>
              <a:ext uri="{FF2B5EF4-FFF2-40B4-BE49-F238E27FC236}">
                <a16:creationId xmlns:a16="http://schemas.microsoft.com/office/drawing/2014/main" id="{57A53EE2-F272-4B5D-8A51-5ABF2460F2D6}"/>
              </a:ext>
            </a:extLst>
          </p:cNvPr>
          <p:cNvCxnSpPr>
            <a:cxnSpLocks/>
          </p:cNvCxnSpPr>
          <p:nvPr/>
        </p:nvCxnSpPr>
        <p:spPr>
          <a:xfrm>
            <a:off x="5389032" y="4183036"/>
            <a:ext cx="0" cy="1552499"/>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073CF7C-9799-411E-85E0-A2E8B7486B03}"/>
              </a:ext>
            </a:extLst>
          </p:cNvPr>
          <p:cNvSpPr txBox="1"/>
          <p:nvPr/>
        </p:nvSpPr>
        <p:spPr>
          <a:xfrm>
            <a:off x="4498583" y="5706134"/>
            <a:ext cx="2360084"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b="1">
                <a:solidFill>
                  <a:srgbClr val="002060"/>
                </a:solidFill>
              </a:rPr>
              <a:t>Hiện thực nền tảng dữ liệu đô thị </a:t>
            </a:r>
            <a:r>
              <a:rPr lang="en-US" b="1">
                <a:solidFill>
                  <a:srgbClr val="C00000"/>
                </a:solidFill>
              </a:rPr>
              <a:t>(Chính là OneMap Platform)</a:t>
            </a:r>
            <a:endParaRPr lang="vi-VN" b="1">
              <a:solidFill>
                <a:srgbClr val="C00000"/>
              </a:solidFill>
            </a:endParaRPr>
          </a:p>
        </p:txBody>
      </p:sp>
      <p:cxnSp>
        <p:nvCxnSpPr>
          <p:cNvPr id="69" name="Straight Arrow Connector 68">
            <a:extLst>
              <a:ext uri="{FF2B5EF4-FFF2-40B4-BE49-F238E27FC236}">
                <a16:creationId xmlns:a16="http://schemas.microsoft.com/office/drawing/2014/main" id="{10CBC8ED-6D14-4442-BB91-56DDEEAF989E}"/>
              </a:ext>
            </a:extLst>
          </p:cNvPr>
          <p:cNvCxnSpPr>
            <a:cxnSpLocks/>
          </p:cNvCxnSpPr>
          <p:nvPr/>
        </p:nvCxnSpPr>
        <p:spPr>
          <a:xfrm flipH="1">
            <a:off x="5685958" y="5114423"/>
            <a:ext cx="2" cy="248964"/>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05A611B-31C3-47DA-A48C-C2668A8F711B}"/>
              </a:ext>
            </a:extLst>
          </p:cNvPr>
          <p:cNvSpPr txBox="1"/>
          <p:nvPr/>
        </p:nvSpPr>
        <p:spPr>
          <a:xfrm>
            <a:off x="5398919" y="5304648"/>
            <a:ext cx="2333664"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vi-VN">
                <a:solidFill>
                  <a:srgbClr val="002060"/>
                </a:solidFill>
                <a:latin typeface="Calibri" panose="020F0502020204030204" pitchFamily="34" charset="0"/>
                <a:ea typeface="Calibri" panose="020F0502020204030204" pitchFamily="34" charset="0"/>
                <a:cs typeface="Calibri" panose="020F0502020204030204" pitchFamily="34" charset="0"/>
              </a:rPr>
              <a:t>Thành lập t</a:t>
            </a:r>
            <a:r>
              <a:rPr lang="en-US">
                <a:solidFill>
                  <a:srgbClr val="002060"/>
                </a:solidFill>
                <a:latin typeface="Calibri" panose="020F0502020204030204" pitchFamily="34" charset="0"/>
                <a:ea typeface="Calibri" panose="020F0502020204030204" pitchFamily="34" charset="0"/>
                <a:cs typeface="Calibri" panose="020F0502020204030204" pitchFamily="34" charset="0"/>
              </a:rPr>
              <a:t>ổ </a:t>
            </a:r>
            <a:r>
              <a:rPr lang="en-US">
                <a:solidFill>
                  <a:srgbClr val="002060"/>
                </a:solidFill>
              </a:rPr>
              <a:t>quản lý dữ liệu cho từng đơn vị (Ví du: </a:t>
            </a:r>
            <a:r>
              <a:rPr lang="en-US">
                <a:solidFill>
                  <a:srgbClr val="C00000"/>
                </a:solidFill>
              </a:rPr>
              <a:t>DXCenter</a:t>
            </a:r>
            <a:r>
              <a:rPr lang="en-US">
                <a:solidFill>
                  <a:srgbClr val="002060"/>
                </a:solidFill>
              </a:rPr>
              <a:t>)</a:t>
            </a:r>
            <a:endParaRPr lang="vi-VN">
              <a:solidFill>
                <a:srgbClr val="002060"/>
              </a:solidFill>
            </a:endParaRPr>
          </a:p>
        </p:txBody>
      </p:sp>
      <p:cxnSp>
        <p:nvCxnSpPr>
          <p:cNvPr id="76" name="Straight Arrow Connector 75">
            <a:extLst>
              <a:ext uri="{FF2B5EF4-FFF2-40B4-BE49-F238E27FC236}">
                <a16:creationId xmlns:a16="http://schemas.microsoft.com/office/drawing/2014/main" id="{3C86D272-9241-4112-B88D-5D6D4200C877}"/>
              </a:ext>
            </a:extLst>
          </p:cNvPr>
          <p:cNvCxnSpPr>
            <a:cxnSpLocks/>
          </p:cNvCxnSpPr>
          <p:nvPr/>
        </p:nvCxnSpPr>
        <p:spPr>
          <a:xfrm flipH="1">
            <a:off x="2810933" y="4924590"/>
            <a:ext cx="345495" cy="791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246BA6F-413F-4979-84C2-20C9A3E165A2}"/>
              </a:ext>
            </a:extLst>
          </p:cNvPr>
          <p:cNvSpPr txBox="1"/>
          <p:nvPr/>
        </p:nvSpPr>
        <p:spPr>
          <a:xfrm>
            <a:off x="661529" y="4683536"/>
            <a:ext cx="2204755"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b="1">
                <a:solidFill>
                  <a:srgbClr val="002060"/>
                </a:solidFill>
              </a:rPr>
              <a:t>Tuyển dụng chuyên gia</a:t>
            </a:r>
          </a:p>
          <a:p>
            <a:r>
              <a:rPr lang="en-US">
                <a:solidFill>
                  <a:srgbClr val="002060"/>
                </a:solidFill>
              </a:rPr>
              <a:t>(</a:t>
            </a:r>
            <a:r>
              <a:rPr lang="en-US">
                <a:solidFill>
                  <a:srgbClr val="C00000"/>
                </a:solidFill>
              </a:rPr>
              <a:t>WB hỗ trợ</a:t>
            </a:r>
            <a:r>
              <a:rPr lang="en-US">
                <a:solidFill>
                  <a:srgbClr val="002060"/>
                </a:solidFill>
              </a:rPr>
              <a:t> </a:t>
            </a:r>
            <a:r>
              <a:rPr lang="en-US">
                <a:solidFill>
                  <a:srgbClr val="C00000"/>
                </a:solidFill>
              </a:rPr>
              <a:t>+ Tổ tư vấn CĐS + ???</a:t>
            </a:r>
            <a:r>
              <a:rPr lang="en-US">
                <a:solidFill>
                  <a:srgbClr val="002060"/>
                </a:solidFill>
              </a:rPr>
              <a:t>)</a:t>
            </a:r>
            <a:endParaRPr lang="vi-VN">
              <a:solidFill>
                <a:srgbClr val="002060"/>
              </a:solidFill>
            </a:endParaRPr>
          </a:p>
        </p:txBody>
      </p:sp>
      <p:pic>
        <p:nvPicPr>
          <p:cNvPr id="79" name="Picture 2" descr="Check icons for free download | Freepik">
            <a:extLst>
              <a:ext uri="{FF2B5EF4-FFF2-40B4-BE49-F238E27FC236}">
                <a16:creationId xmlns:a16="http://schemas.microsoft.com/office/drawing/2014/main" id="{123CD8BC-8FC6-4CA2-B937-9951D4EA0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0" y="4683536"/>
            <a:ext cx="372917" cy="37291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Arrow Connector 80">
            <a:extLst>
              <a:ext uri="{FF2B5EF4-FFF2-40B4-BE49-F238E27FC236}">
                <a16:creationId xmlns:a16="http://schemas.microsoft.com/office/drawing/2014/main" id="{FFE6A5EB-B63F-4DEA-BE90-FEF2D7D493A2}"/>
              </a:ext>
            </a:extLst>
          </p:cNvPr>
          <p:cNvCxnSpPr>
            <a:cxnSpLocks/>
          </p:cNvCxnSpPr>
          <p:nvPr/>
        </p:nvCxnSpPr>
        <p:spPr>
          <a:xfrm flipH="1">
            <a:off x="1867799" y="2795739"/>
            <a:ext cx="314963" cy="5307"/>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04F1C88-AE68-40FB-AACA-AFC69522B06B}"/>
              </a:ext>
            </a:extLst>
          </p:cNvPr>
          <p:cNvSpPr txBox="1"/>
          <p:nvPr/>
        </p:nvSpPr>
        <p:spPr>
          <a:xfrm>
            <a:off x="0" y="2669741"/>
            <a:ext cx="2006598"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Hỗ trợ, ủng hộ từ UBND TP</a:t>
            </a:r>
            <a:endParaRPr lang="vi-VN">
              <a:solidFill>
                <a:srgbClr val="002060"/>
              </a:solidFill>
            </a:endParaRPr>
          </a:p>
        </p:txBody>
      </p:sp>
      <p:pic>
        <p:nvPicPr>
          <p:cNvPr id="84" name="Picture 2" descr="Check icons for free download | Freepik">
            <a:extLst>
              <a:ext uri="{FF2B5EF4-FFF2-40B4-BE49-F238E27FC236}">
                <a16:creationId xmlns:a16="http://schemas.microsoft.com/office/drawing/2014/main" id="{06F99742-96CC-4BE9-8A56-2B1F6342E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72" y="2892581"/>
            <a:ext cx="372917" cy="372917"/>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B8840E09-9EEC-4B70-BEEB-B85010748CB2}"/>
              </a:ext>
            </a:extLst>
          </p:cNvPr>
          <p:cNvSpPr/>
          <p:nvPr/>
        </p:nvSpPr>
        <p:spPr>
          <a:xfrm>
            <a:off x="4690536" y="3725279"/>
            <a:ext cx="1307748" cy="392442"/>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Rectangle 87">
            <a:extLst>
              <a:ext uri="{FF2B5EF4-FFF2-40B4-BE49-F238E27FC236}">
                <a16:creationId xmlns:a16="http://schemas.microsoft.com/office/drawing/2014/main" id="{E379FEF4-593C-46ED-900B-36BEDF095248}"/>
              </a:ext>
            </a:extLst>
          </p:cNvPr>
          <p:cNvSpPr/>
          <p:nvPr/>
        </p:nvSpPr>
        <p:spPr>
          <a:xfrm>
            <a:off x="2166535" y="2551309"/>
            <a:ext cx="1084665" cy="392442"/>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89" name="Straight Arrow Connector 88">
            <a:extLst>
              <a:ext uri="{FF2B5EF4-FFF2-40B4-BE49-F238E27FC236}">
                <a16:creationId xmlns:a16="http://schemas.microsoft.com/office/drawing/2014/main" id="{72F921A0-702F-4DDE-9541-25AF04D9D74A}"/>
              </a:ext>
            </a:extLst>
          </p:cNvPr>
          <p:cNvCxnSpPr>
            <a:cxnSpLocks/>
          </p:cNvCxnSpPr>
          <p:nvPr/>
        </p:nvCxnSpPr>
        <p:spPr>
          <a:xfrm flipH="1">
            <a:off x="1667931" y="4077477"/>
            <a:ext cx="345495" cy="791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CA17B804-0C12-4B11-BBB0-D0418C21E4BB}"/>
              </a:ext>
            </a:extLst>
          </p:cNvPr>
          <p:cNvSpPr txBox="1"/>
          <p:nvPr/>
        </p:nvSpPr>
        <p:spPr>
          <a:xfrm>
            <a:off x="261267" y="3862033"/>
            <a:ext cx="1483305"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Khuyến khích đổi mới sáng tạo</a:t>
            </a:r>
            <a:endParaRPr lang="vi-VN">
              <a:solidFill>
                <a:srgbClr val="002060"/>
              </a:solidFill>
            </a:endParaRPr>
          </a:p>
        </p:txBody>
      </p:sp>
      <p:cxnSp>
        <p:nvCxnSpPr>
          <p:cNvPr id="94" name="Straight Arrow Connector 93">
            <a:extLst>
              <a:ext uri="{FF2B5EF4-FFF2-40B4-BE49-F238E27FC236}">
                <a16:creationId xmlns:a16="http://schemas.microsoft.com/office/drawing/2014/main" id="{6AD4BA1C-4F4C-4813-B3F3-05362F441E5F}"/>
              </a:ext>
            </a:extLst>
          </p:cNvPr>
          <p:cNvCxnSpPr>
            <a:cxnSpLocks/>
          </p:cNvCxnSpPr>
          <p:nvPr/>
        </p:nvCxnSpPr>
        <p:spPr>
          <a:xfrm>
            <a:off x="3694753" y="4475411"/>
            <a:ext cx="0" cy="739324"/>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355A5CC0-F0D9-4266-9797-A85C99C026DF}"/>
              </a:ext>
            </a:extLst>
          </p:cNvPr>
          <p:cNvSpPr txBox="1"/>
          <p:nvPr/>
        </p:nvSpPr>
        <p:spPr>
          <a:xfrm>
            <a:off x="2922203" y="5271599"/>
            <a:ext cx="1483305"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Thiết lập đội ngũ nhân lực và nhân rộng</a:t>
            </a:r>
            <a:endParaRPr lang="vi-VN">
              <a:solidFill>
                <a:srgbClr val="002060"/>
              </a:solidFill>
            </a:endParaRPr>
          </a:p>
        </p:txBody>
      </p:sp>
      <p:cxnSp>
        <p:nvCxnSpPr>
          <p:cNvPr id="100" name="Straight Arrow Connector 99">
            <a:extLst>
              <a:ext uri="{FF2B5EF4-FFF2-40B4-BE49-F238E27FC236}">
                <a16:creationId xmlns:a16="http://schemas.microsoft.com/office/drawing/2014/main" id="{C54AAAB3-97F3-46F8-BBCC-6BECB01E3980}"/>
              </a:ext>
            </a:extLst>
          </p:cNvPr>
          <p:cNvCxnSpPr>
            <a:cxnSpLocks/>
          </p:cNvCxnSpPr>
          <p:nvPr/>
        </p:nvCxnSpPr>
        <p:spPr>
          <a:xfrm flipV="1">
            <a:off x="3779420" y="1201093"/>
            <a:ext cx="0" cy="266159"/>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375ED84A-B1BC-42E3-AB22-A70E0C3C79A6}"/>
              </a:ext>
            </a:extLst>
          </p:cNvPr>
          <p:cNvSpPr txBox="1"/>
          <p:nvPr/>
        </p:nvSpPr>
        <p:spPr>
          <a:xfrm>
            <a:off x="3037767" y="893391"/>
            <a:ext cx="1483305"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Đào tạo thường xuyên</a:t>
            </a:r>
            <a:endParaRPr lang="vi-VN">
              <a:solidFill>
                <a:srgbClr val="002060"/>
              </a:solidFill>
            </a:endParaRPr>
          </a:p>
        </p:txBody>
      </p:sp>
      <p:cxnSp>
        <p:nvCxnSpPr>
          <p:cNvPr id="103" name="Straight Arrow Connector 102">
            <a:extLst>
              <a:ext uri="{FF2B5EF4-FFF2-40B4-BE49-F238E27FC236}">
                <a16:creationId xmlns:a16="http://schemas.microsoft.com/office/drawing/2014/main" id="{6EA4D6CC-C54F-44A3-AEC0-4F1263904468}"/>
              </a:ext>
            </a:extLst>
          </p:cNvPr>
          <p:cNvCxnSpPr>
            <a:cxnSpLocks/>
          </p:cNvCxnSpPr>
          <p:nvPr/>
        </p:nvCxnSpPr>
        <p:spPr>
          <a:xfrm flipH="1" flipV="1">
            <a:off x="5685959" y="1184159"/>
            <a:ext cx="1" cy="34661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C1D68737-1E91-47F7-9050-7C8FE2F05294}"/>
              </a:ext>
            </a:extLst>
          </p:cNvPr>
          <p:cNvSpPr txBox="1"/>
          <p:nvPr/>
        </p:nvSpPr>
        <p:spPr>
          <a:xfrm>
            <a:off x="4685073" y="858275"/>
            <a:ext cx="1742540" cy="30777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sz="14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Nâng cao nhận thức</a:t>
            </a:r>
            <a:endParaRPr lang="vi-VN" sz="1400">
              <a:solidFill>
                <a:srgbClr val="FF0000"/>
              </a:solidFill>
              <a:effectLst>
                <a:outerShdw blurRad="38100" dist="38100" dir="2700000" algn="tl">
                  <a:srgbClr val="000000">
                    <a:alpha val="43137"/>
                  </a:srgbClr>
                </a:outerShdw>
              </a:effectLst>
            </a:endParaRPr>
          </a:p>
        </p:txBody>
      </p:sp>
      <p:cxnSp>
        <p:nvCxnSpPr>
          <p:cNvPr id="112" name="Straight Arrow Connector 111">
            <a:extLst>
              <a:ext uri="{FF2B5EF4-FFF2-40B4-BE49-F238E27FC236}">
                <a16:creationId xmlns:a16="http://schemas.microsoft.com/office/drawing/2014/main" id="{64DE1237-1815-4993-B5A7-724B9D4DC67A}"/>
              </a:ext>
            </a:extLst>
          </p:cNvPr>
          <p:cNvCxnSpPr>
            <a:cxnSpLocks/>
          </p:cNvCxnSpPr>
          <p:nvPr/>
        </p:nvCxnSpPr>
        <p:spPr>
          <a:xfrm flipH="1" flipV="1">
            <a:off x="6427611" y="687922"/>
            <a:ext cx="124" cy="1641652"/>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5B51EFD2-7EB6-4523-B1B6-CDD62A25405E}"/>
              </a:ext>
            </a:extLst>
          </p:cNvPr>
          <p:cNvSpPr txBox="1"/>
          <p:nvPr/>
        </p:nvSpPr>
        <p:spPr>
          <a:xfrm>
            <a:off x="5685958" y="282710"/>
            <a:ext cx="1483305"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Kế hoạch, lộ trình rất cụ thể và khả thi</a:t>
            </a:r>
            <a:endParaRPr lang="vi-VN">
              <a:solidFill>
                <a:srgbClr val="002060"/>
              </a:solidFill>
            </a:endParaRPr>
          </a:p>
        </p:txBody>
      </p:sp>
      <p:sp>
        <p:nvSpPr>
          <p:cNvPr id="115" name="Rectangle 114">
            <a:extLst>
              <a:ext uri="{FF2B5EF4-FFF2-40B4-BE49-F238E27FC236}">
                <a16:creationId xmlns:a16="http://schemas.microsoft.com/office/drawing/2014/main" id="{297CE435-8DAB-44F8-8308-49CA922C4CBF}"/>
              </a:ext>
            </a:extLst>
          </p:cNvPr>
          <p:cNvSpPr/>
          <p:nvPr/>
        </p:nvSpPr>
        <p:spPr>
          <a:xfrm>
            <a:off x="5558254" y="2903738"/>
            <a:ext cx="1071022" cy="389795"/>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7" name="Straight Arrow Connector 116">
            <a:extLst>
              <a:ext uri="{FF2B5EF4-FFF2-40B4-BE49-F238E27FC236}">
                <a16:creationId xmlns:a16="http://schemas.microsoft.com/office/drawing/2014/main" id="{8A7C2B07-54CE-466B-A97F-413D1C1A94D9}"/>
              </a:ext>
            </a:extLst>
          </p:cNvPr>
          <p:cNvCxnSpPr>
            <a:cxnSpLocks/>
          </p:cNvCxnSpPr>
          <p:nvPr/>
        </p:nvCxnSpPr>
        <p:spPr>
          <a:xfrm>
            <a:off x="6325774" y="3281636"/>
            <a:ext cx="0" cy="1740949"/>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1F814F6-079C-423C-B208-D8815375A106}"/>
              </a:ext>
            </a:extLst>
          </p:cNvPr>
          <p:cNvSpPr txBox="1"/>
          <p:nvPr/>
        </p:nvSpPr>
        <p:spPr>
          <a:xfrm>
            <a:off x="5893771" y="4991486"/>
            <a:ext cx="2631997"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vi-VN" b="1">
                <a:solidFill>
                  <a:srgbClr val="002060"/>
                </a:solidFill>
                <a:latin typeface="Calibri" panose="020F0502020204030204" pitchFamily="34" charset="0"/>
                <a:ea typeface="Calibri" panose="020F0502020204030204" pitchFamily="34" charset="0"/>
                <a:cs typeface="Calibri" panose="020F0502020204030204" pitchFamily="34" charset="0"/>
              </a:rPr>
              <a:t>X</a:t>
            </a:r>
            <a:r>
              <a:rPr lang="en-US" b="1">
                <a:solidFill>
                  <a:srgbClr val="002060"/>
                </a:solidFill>
                <a:latin typeface="Calibri" panose="020F0502020204030204" pitchFamily="34" charset="0"/>
                <a:ea typeface="Calibri" panose="020F0502020204030204" pitchFamily="34" charset="0"/>
                <a:cs typeface="Calibri" panose="020F0502020204030204" pitchFamily="34" charset="0"/>
              </a:rPr>
              <a:t>ây dựng danh mục</a:t>
            </a:r>
            <a:r>
              <a:rPr lang="en-US" b="1">
                <a:solidFill>
                  <a:srgbClr val="002060"/>
                </a:solidFill>
              </a:rPr>
              <a:t> dữ liệu </a:t>
            </a:r>
            <a:r>
              <a:rPr lang="en-US" b="1">
                <a:solidFill>
                  <a:srgbClr val="C00000"/>
                </a:solidFill>
              </a:rPr>
              <a:t>(Cổng dữ liệu)</a:t>
            </a:r>
            <a:endParaRPr lang="vi-VN" b="1">
              <a:solidFill>
                <a:srgbClr val="C00000"/>
              </a:solidFill>
            </a:endParaRPr>
          </a:p>
        </p:txBody>
      </p:sp>
      <p:sp>
        <p:nvSpPr>
          <p:cNvPr id="119" name="Rectangle 118">
            <a:extLst>
              <a:ext uri="{FF2B5EF4-FFF2-40B4-BE49-F238E27FC236}">
                <a16:creationId xmlns:a16="http://schemas.microsoft.com/office/drawing/2014/main" id="{C315648B-9E35-4A76-95CB-ED2B66682DB2}"/>
              </a:ext>
            </a:extLst>
          </p:cNvPr>
          <p:cNvSpPr/>
          <p:nvPr/>
        </p:nvSpPr>
        <p:spPr>
          <a:xfrm>
            <a:off x="7369806" y="2766691"/>
            <a:ext cx="927527" cy="389795"/>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20" name="Straight Arrow Connector 119">
            <a:extLst>
              <a:ext uri="{FF2B5EF4-FFF2-40B4-BE49-F238E27FC236}">
                <a16:creationId xmlns:a16="http://schemas.microsoft.com/office/drawing/2014/main" id="{A196820F-B127-468C-AE73-339E864D6A55}"/>
              </a:ext>
            </a:extLst>
          </p:cNvPr>
          <p:cNvCxnSpPr>
            <a:cxnSpLocks/>
          </p:cNvCxnSpPr>
          <p:nvPr/>
        </p:nvCxnSpPr>
        <p:spPr>
          <a:xfrm>
            <a:off x="8129175" y="4832011"/>
            <a:ext cx="0" cy="870475"/>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34EEA1B5-DC97-4D80-898C-73B0172A5CF2}"/>
              </a:ext>
            </a:extLst>
          </p:cNvPr>
          <p:cNvSpPr txBox="1"/>
          <p:nvPr/>
        </p:nvSpPr>
        <p:spPr>
          <a:xfrm>
            <a:off x="7418806" y="5719076"/>
            <a:ext cx="1640528"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FF0000"/>
                </a:solidFill>
              </a:rPr>
              <a:t>Chuẩn hoá và siêu dữ liệu</a:t>
            </a:r>
            <a:endParaRPr lang="vi-VN">
              <a:solidFill>
                <a:srgbClr val="FF0000"/>
              </a:solidFill>
            </a:endParaRPr>
          </a:p>
        </p:txBody>
      </p:sp>
      <p:cxnSp>
        <p:nvCxnSpPr>
          <p:cNvPr id="122" name="Straight Arrow Connector 121">
            <a:extLst>
              <a:ext uri="{FF2B5EF4-FFF2-40B4-BE49-F238E27FC236}">
                <a16:creationId xmlns:a16="http://schemas.microsoft.com/office/drawing/2014/main" id="{CEB548DF-9A64-49CA-BB37-4DFE31A39DC8}"/>
              </a:ext>
            </a:extLst>
          </p:cNvPr>
          <p:cNvCxnSpPr>
            <a:cxnSpLocks/>
          </p:cNvCxnSpPr>
          <p:nvPr/>
        </p:nvCxnSpPr>
        <p:spPr>
          <a:xfrm flipV="1">
            <a:off x="8304084" y="2919211"/>
            <a:ext cx="2015647" cy="16049"/>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06475EC5-232B-413C-A6C5-CC3393A160EC}"/>
              </a:ext>
            </a:extLst>
          </p:cNvPr>
          <p:cNvSpPr txBox="1"/>
          <p:nvPr/>
        </p:nvSpPr>
        <p:spPr>
          <a:xfrm>
            <a:off x="10227037" y="2669741"/>
            <a:ext cx="1456267"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FF0000"/>
                </a:solidFill>
              </a:rPr>
              <a:t>Hiện thực từng bước nhanh chóng</a:t>
            </a:r>
            <a:endParaRPr lang="vi-VN">
              <a:solidFill>
                <a:srgbClr val="FF0000"/>
              </a:solidFill>
            </a:endParaRPr>
          </a:p>
        </p:txBody>
      </p:sp>
      <p:cxnSp>
        <p:nvCxnSpPr>
          <p:cNvPr id="125" name="Straight Arrow Connector 124">
            <a:extLst>
              <a:ext uri="{FF2B5EF4-FFF2-40B4-BE49-F238E27FC236}">
                <a16:creationId xmlns:a16="http://schemas.microsoft.com/office/drawing/2014/main" id="{AE689968-B730-4DAF-BDCD-3CC94BAB386A}"/>
              </a:ext>
            </a:extLst>
          </p:cNvPr>
          <p:cNvCxnSpPr>
            <a:cxnSpLocks/>
          </p:cNvCxnSpPr>
          <p:nvPr/>
        </p:nvCxnSpPr>
        <p:spPr>
          <a:xfrm flipV="1">
            <a:off x="8383175" y="1075266"/>
            <a:ext cx="0" cy="522478"/>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92664CB0-45BE-4A86-9BE4-184C2E0ABBF5}"/>
              </a:ext>
            </a:extLst>
          </p:cNvPr>
          <p:cNvSpPr txBox="1"/>
          <p:nvPr/>
        </p:nvSpPr>
        <p:spPr>
          <a:xfrm>
            <a:off x="7605195" y="809224"/>
            <a:ext cx="1841145"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Lợi ích phải nhìn thấy được</a:t>
            </a:r>
            <a:endParaRPr lang="vi-VN">
              <a:solidFill>
                <a:srgbClr val="002060"/>
              </a:solidFill>
            </a:endParaRPr>
          </a:p>
        </p:txBody>
      </p:sp>
      <p:cxnSp>
        <p:nvCxnSpPr>
          <p:cNvPr id="127" name="Straight Arrow Connector 126">
            <a:extLst>
              <a:ext uri="{FF2B5EF4-FFF2-40B4-BE49-F238E27FC236}">
                <a16:creationId xmlns:a16="http://schemas.microsoft.com/office/drawing/2014/main" id="{B5C50823-2C26-46BF-8B16-824117DC731C}"/>
              </a:ext>
            </a:extLst>
          </p:cNvPr>
          <p:cNvCxnSpPr>
            <a:cxnSpLocks/>
          </p:cNvCxnSpPr>
          <p:nvPr/>
        </p:nvCxnSpPr>
        <p:spPr>
          <a:xfrm flipV="1">
            <a:off x="7178905" y="1676400"/>
            <a:ext cx="0" cy="522478"/>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301E521-9FFF-4F3A-82F3-A7ACC7495849}"/>
              </a:ext>
            </a:extLst>
          </p:cNvPr>
          <p:cNvSpPr txBox="1"/>
          <p:nvPr/>
        </p:nvSpPr>
        <p:spPr>
          <a:xfrm>
            <a:off x="6456188" y="1275222"/>
            <a:ext cx="1383697"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Biến phức tạp thành đơn giản</a:t>
            </a:r>
            <a:endParaRPr lang="vi-VN">
              <a:solidFill>
                <a:srgbClr val="002060"/>
              </a:solidFill>
            </a:endParaRPr>
          </a:p>
        </p:txBody>
      </p:sp>
      <p:cxnSp>
        <p:nvCxnSpPr>
          <p:cNvPr id="129" name="Straight Arrow Connector 128">
            <a:extLst>
              <a:ext uri="{FF2B5EF4-FFF2-40B4-BE49-F238E27FC236}">
                <a16:creationId xmlns:a16="http://schemas.microsoft.com/office/drawing/2014/main" id="{8720F7BA-458A-40A9-8A68-5BFFB0CFAA30}"/>
              </a:ext>
            </a:extLst>
          </p:cNvPr>
          <p:cNvCxnSpPr>
            <a:cxnSpLocks/>
          </p:cNvCxnSpPr>
          <p:nvPr/>
        </p:nvCxnSpPr>
        <p:spPr>
          <a:xfrm>
            <a:off x="9646839" y="3305018"/>
            <a:ext cx="469697" cy="0"/>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ADE67137-D20C-4055-BFD4-D7F1F039C769}"/>
              </a:ext>
            </a:extLst>
          </p:cNvPr>
          <p:cNvSpPr txBox="1"/>
          <p:nvPr/>
        </p:nvSpPr>
        <p:spPr>
          <a:xfrm>
            <a:off x="10043690" y="3178575"/>
            <a:ext cx="1674731"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Bài học cần rút ra và khái quát hoá giải pháp</a:t>
            </a:r>
            <a:endParaRPr lang="vi-VN"/>
          </a:p>
        </p:txBody>
      </p:sp>
      <p:cxnSp>
        <p:nvCxnSpPr>
          <p:cNvPr id="132" name="Straight Arrow Connector 131">
            <a:extLst>
              <a:ext uri="{FF2B5EF4-FFF2-40B4-BE49-F238E27FC236}">
                <a16:creationId xmlns:a16="http://schemas.microsoft.com/office/drawing/2014/main" id="{D9C9159E-F8DE-4D41-8A1E-825ADC99D079}"/>
              </a:ext>
            </a:extLst>
          </p:cNvPr>
          <p:cNvCxnSpPr>
            <a:cxnSpLocks/>
          </p:cNvCxnSpPr>
          <p:nvPr/>
        </p:nvCxnSpPr>
        <p:spPr>
          <a:xfrm flipV="1">
            <a:off x="7833569" y="3777296"/>
            <a:ext cx="2015647" cy="16049"/>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BEB04A9-6F70-46F0-B022-8C7ADC301905}"/>
              </a:ext>
            </a:extLst>
          </p:cNvPr>
          <p:cNvSpPr txBox="1"/>
          <p:nvPr/>
        </p:nvSpPr>
        <p:spPr>
          <a:xfrm>
            <a:off x="9768209" y="3655228"/>
            <a:ext cx="2090868"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t>Xây dựng ý tưởng hiện thực các ứng dụng dựa vào dữ liệu</a:t>
            </a:r>
            <a:endParaRPr lang="vi-VN"/>
          </a:p>
        </p:txBody>
      </p:sp>
      <p:sp>
        <p:nvSpPr>
          <p:cNvPr id="134" name="Rectangle 133">
            <a:extLst>
              <a:ext uri="{FF2B5EF4-FFF2-40B4-BE49-F238E27FC236}">
                <a16:creationId xmlns:a16="http://schemas.microsoft.com/office/drawing/2014/main" id="{91A3E0F1-AF9B-45CA-9BE3-63342F99D370}"/>
              </a:ext>
            </a:extLst>
          </p:cNvPr>
          <p:cNvSpPr/>
          <p:nvPr/>
        </p:nvSpPr>
        <p:spPr>
          <a:xfrm>
            <a:off x="6705499" y="3338596"/>
            <a:ext cx="1246098" cy="522478"/>
          </a:xfrm>
          <a:prstGeom prst="rect">
            <a:avLst/>
          </a:prstGeom>
          <a:noFill/>
          <a:ln w="19050">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5" name="Straight Arrow Connector 134">
            <a:extLst>
              <a:ext uri="{FF2B5EF4-FFF2-40B4-BE49-F238E27FC236}">
                <a16:creationId xmlns:a16="http://schemas.microsoft.com/office/drawing/2014/main" id="{B0184032-D601-4988-BAD9-FE9BBC0DA8A7}"/>
              </a:ext>
            </a:extLst>
          </p:cNvPr>
          <p:cNvCxnSpPr>
            <a:cxnSpLocks/>
          </p:cNvCxnSpPr>
          <p:nvPr/>
        </p:nvCxnSpPr>
        <p:spPr>
          <a:xfrm flipH="1" flipV="1">
            <a:off x="1960493" y="2382707"/>
            <a:ext cx="1614465" cy="3361"/>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0164F03A-2C27-4CF3-A4A0-0402162CFD38}"/>
              </a:ext>
            </a:extLst>
          </p:cNvPr>
          <p:cNvSpPr txBox="1"/>
          <p:nvPr/>
        </p:nvSpPr>
        <p:spPr>
          <a:xfrm>
            <a:off x="107863" y="2128415"/>
            <a:ext cx="1759936" cy="43088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FF0000"/>
                </a:solidFill>
                <a:latin typeface="Calibri" panose="020F0502020204030204" pitchFamily="34" charset="0"/>
                <a:ea typeface="Calibri" panose="020F0502020204030204" pitchFamily="34" charset="0"/>
                <a:cs typeface="Calibri" panose="020F0502020204030204" pitchFamily="34" charset="0"/>
              </a:rPr>
              <a:t>Cam kết chính trị đối với quản trị dữ liệu</a:t>
            </a:r>
            <a:endParaRPr lang="vi-VN">
              <a:solidFill>
                <a:srgbClr val="FF0000"/>
              </a:solidFill>
            </a:endParaRPr>
          </a:p>
        </p:txBody>
      </p:sp>
      <p:sp>
        <p:nvSpPr>
          <p:cNvPr id="2" name="Rectangle 1">
            <a:extLst>
              <a:ext uri="{FF2B5EF4-FFF2-40B4-BE49-F238E27FC236}">
                <a16:creationId xmlns:a16="http://schemas.microsoft.com/office/drawing/2014/main" id="{94E377DA-9845-4981-A9E9-DEFFC16A08E2}"/>
              </a:ext>
            </a:extLst>
          </p:cNvPr>
          <p:cNvSpPr/>
          <p:nvPr/>
        </p:nvSpPr>
        <p:spPr>
          <a:xfrm>
            <a:off x="261267" y="2065867"/>
            <a:ext cx="1496031" cy="541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pic>
        <p:nvPicPr>
          <p:cNvPr id="8" name="Picture 7">
            <a:extLst>
              <a:ext uri="{FF2B5EF4-FFF2-40B4-BE49-F238E27FC236}">
                <a16:creationId xmlns:a16="http://schemas.microsoft.com/office/drawing/2014/main" id="{5D298083-71BC-48BB-BC3F-C9330AD19B51}"/>
              </a:ext>
            </a:extLst>
          </p:cNvPr>
          <p:cNvPicPr>
            <a:picLocks noChangeAspect="1"/>
          </p:cNvPicPr>
          <p:nvPr/>
        </p:nvPicPr>
        <p:blipFill>
          <a:blip r:embed="rId5"/>
          <a:stretch>
            <a:fillRect/>
          </a:stretch>
        </p:blipFill>
        <p:spPr>
          <a:xfrm>
            <a:off x="9687829" y="5067551"/>
            <a:ext cx="2307852" cy="1577882"/>
          </a:xfrm>
          <a:prstGeom prst="rect">
            <a:avLst/>
          </a:prstGeom>
          <a:ln>
            <a:solidFill>
              <a:schemeClr val="accent1"/>
            </a:solidFill>
          </a:ln>
          <a:effectLst>
            <a:outerShdw blurRad="50800" dist="38100" dir="2700000" algn="tl" rotWithShape="0">
              <a:prstClr val="black">
                <a:alpha val="40000"/>
              </a:prstClr>
            </a:outerShdw>
          </a:effectLst>
        </p:spPr>
      </p:pic>
      <p:pic>
        <p:nvPicPr>
          <p:cNvPr id="56" name="Picture 2" descr="Check icons for free download | Freepik">
            <a:extLst>
              <a:ext uri="{FF2B5EF4-FFF2-40B4-BE49-F238E27FC236}">
                <a16:creationId xmlns:a16="http://schemas.microsoft.com/office/drawing/2014/main" id="{780FF01C-AD90-4FDD-8A0B-42E1FF212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9077" y="5970652"/>
            <a:ext cx="237248" cy="237248"/>
          </a:xfrm>
          <a:prstGeom prst="rect">
            <a:avLst/>
          </a:prstGeom>
          <a:noFill/>
          <a:extLst>
            <a:ext uri="{909E8E84-426E-40DD-AFC4-6F175D3DCCD1}">
              <a14:hiddenFill xmlns:a14="http://schemas.microsoft.com/office/drawing/2010/main">
                <a:solidFill>
                  <a:srgbClr val="FFFFFF"/>
                </a:solidFill>
              </a14:hiddenFill>
            </a:ext>
          </a:extLst>
        </p:spPr>
      </p:pic>
      <p:sp>
        <p:nvSpPr>
          <p:cNvPr id="9" name="Star: 5 Points 8">
            <a:extLst>
              <a:ext uri="{FF2B5EF4-FFF2-40B4-BE49-F238E27FC236}">
                <a16:creationId xmlns:a16="http://schemas.microsoft.com/office/drawing/2014/main" id="{430AAE45-D4FA-4AB1-B52E-1AB4A333A1BE}"/>
              </a:ext>
            </a:extLst>
          </p:cNvPr>
          <p:cNvSpPr/>
          <p:nvPr/>
        </p:nvSpPr>
        <p:spPr>
          <a:xfrm>
            <a:off x="11819908" y="3801420"/>
            <a:ext cx="175773" cy="1385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7" name="Straight Arrow Connector 56">
            <a:extLst>
              <a:ext uri="{FF2B5EF4-FFF2-40B4-BE49-F238E27FC236}">
                <a16:creationId xmlns:a16="http://schemas.microsoft.com/office/drawing/2014/main" id="{FFF72F93-DF2B-47AB-9DC3-0F6F9F697B52}"/>
              </a:ext>
            </a:extLst>
          </p:cNvPr>
          <p:cNvCxnSpPr>
            <a:cxnSpLocks/>
          </p:cNvCxnSpPr>
          <p:nvPr/>
        </p:nvCxnSpPr>
        <p:spPr>
          <a:xfrm flipV="1">
            <a:off x="9841924" y="1769533"/>
            <a:ext cx="0" cy="522478"/>
          </a:xfrm>
          <a:prstGeom prst="straightConnector1">
            <a:avLst/>
          </a:prstGeom>
          <a:ln w="3175">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ADFB11A-2D05-4D1C-9775-3D6BE69FC1C6}"/>
              </a:ext>
            </a:extLst>
          </p:cNvPr>
          <p:cNvSpPr txBox="1"/>
          <p:nvPr/>
        </p:nvSpPr>
        <p:spPr>
          <a:xfrm>
            <a:off x="9195964" y="1519919"/>
            <a:ext cx="1383698" cy="26161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vi-VN"/>
            </a:defPPr>
            <a:lvl1pPr algn="ctr">
              <a:defRPr sz="1100"/>
            </a:lvl1pPr>
          </a:lstStyle>
          <a:p>
            <a:r>
              <a:rPr lang="en-US">
                <a:solidFill>
                  <a:srgbClr val="002060"/>
                </a:solidFill>
                <a:latin typeface="Calibri" panose="020F0502020204030204" pitchFamily="34" charset="0"/>
                <a:ea typeface="Calibri" panose="020F0502020204030204" pitchFamily="34" charset="0"/>
                <a:cs typeface="Calibri" panose="020F0502020204030204" pitchFamily="34" charset="0"/>
              </a:rPr>
              <a:t>KPIs đánh giá </a:t>
            </a:r>
            <a:endParaRPr lang="vi-VN">
              <a:solidFill>
                <a:srgbClr val="002060"/>
              </a:solidFill>
            </a:endParaRPr>
          </a:p>
        </p:txBody>
      </p:sp>
    </p:spTree>
    <p:extLst>
      <p:ext uri="{BB962C8B-B14F-4D97-AF65-F5344CB8AC3E}">
        <p14:creationId xmlns:p14="http://schemas.microsoft.com/office/powerpoint/2010/main" val="326117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1244A-DC3E-4BF5-9EE6-A41642524904}"/>
              </a:ext>
            </a:extLst>
          </p:cNvPr>
          <p:cNvPicPr>
            <a:picLocks noChangeAspect="1"/>
          </p:cNvPicPr>
          <p:nvPr/>
        </p:nvPicPr>
        <p:blipFill>
          <a:blip r:embed="rId2"/>
          <a:stretch>
            <a:fillRect/>
          </a:stretch>
        </p:blipFill>
        <p:spPr>
          <a:xfrm>
            <a:off x="0" y="0"/>
            <a:ext cx="12192000" cy="6848641"/>
          </a:xfrm>
          <a:prstGeom prst="rect">
            <a:avLst/>
          </a:prstGeom>
        </p:spPr>
      </p:pic>
      <p:sp>
        <p:nvSpPr>
          <p:cNvPr id="2" name="Title 1">
            <a:extLst>
              <a:ext uri="{FF2B5EF4-FFF2-40B4-BE49-F238E27FC236}">
                <a16:creationId xmlns:a16="http://schemas.microsoft.com/office/drawing/2014/main" id="{FDC4A51E-C6B2-4F4F-BA91-522DEFDA865F}"/>
              </a:ext>
            </a:extLst>
          </p:cNvPr>
          <p:cNvSpPr>
            <a:spLocks noGrp="1"/>
          </p:cNvSpPr>
          <p:nvPr>
            <p:ph type="title"/>
          </p:nvPr>
        </p:nvSpPr>
        <p:spPr>
          <a:xfrm>
            <a:off x="512234" y="2481792"/>
            <a:ext cx="11167532" cy="1325563"/>
          </a:xfrm>
        </p:spPr>
        <p:txBody>
          <a:bodyPr>
            <a:normAutofit/>
          </a:bodyPr>
          <a:lstStyle/>
          <a:p>
            <a:pPr algn="ct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nền</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tảng</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phố</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a:t>
            </a:r>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Chí Minh (HCMC OneMap Platform</a:t>
            </a:r>
            <a:r>
              <a:rPr lang="en-US" sz="36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B1415AB-A4B8-4DC0-B6CF-EDCC48308AC9}"/>
              </a:ext>
            </a:extLst>
          </p:cNvPr>
          <p:cNvPicPr>
            <a:picLocks noChangeAspect="1"/>
          </p:cNvPicPr>
          <p:nvPr/>
        </p:nvPicPr>
        <p:blipFill>
          <a:blip r:embed="rId3"/>
          <a:stretch>
            <a:fillRect/>
          </a:stretch>
        </p:blipFill>
        <p:spPr>
          <a:xfrm>
            <a:off x="9555225" y="4487332"/>
            <a:ext cx="1798575" cy="1776093"/>
          </a:xfrm>
          <a:prstGeom prst="rect">
            <a:avLst/>
          </a:prstGeom>
        </p:spPr>
      </p:pic>
    </p:spTree>
    <p:extLst>
      <p:ext uri="{BB962C8B-B14F-4D97-AF65-F5344CB8AC3E}">
        <p14:creationId xmlns:p14="http://schemas.microsoft.com/office/powerpoint/2010/main" val="284121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60377B-E14A-4A90-88A8-FB7E46A0FFAB}"/>
              </a:ext>
            </a:extLst>
          </p:cNvPr>
          <p:cNvSpPr txBox="1"/>
          <p:nvPr/>
        </p:nvSpPr>
        <p:spPr>
          <a:xfrm>
            <a:off x="575734" y="206739"/>
            <a:ext cx="2455333" cy="369332"/>
          </a:xfrm>
          <a:prstGeom prst="rect">
            <a:avLst/>
          </a:prstGeom>
          <a:solidFill>
            <a:schemeClr val="accent5">
              <a:lumMod val="20000"/>
              <a:lumOff val="80000"/>
            </a:schemeClr>
          </a:solidFill>
          <a:ln>
            <a:solidFill>
              <a:schemeClr val="accent1">
                <a:lumMod val="75000"/>
              </a:schemeClr>
            </a:solidFill>
          </a:ln>
        </p:spPr>
        <p:txBody>
          <a:bodyPr wrap="square">
            <a:spAutoFit/>
          </a:bodyPr>
          <a:lstStyle>
            <a:defPPr>
              <a:defRPr lang="vi-VN"/>
            </a:defPPr>
            <a:lvl1pPr algn="ctr">
              <a:defRPr b="0">
                <a:solidFill>
                  <a:schemeClr val="accent6">
                    <a:lumMod val="50000"/>
                  </a:schemeClr>
                </a:solidFill>
                <a:effectLst>
                  <a:outerShdw blurRad="38100" dist="38100" dir="2700000" algn="tl">
                    <a:srgbClr val="000000">
                      <a:alpha val="43137"/>
                    </a:srgbClr>
                  </a:outerShdw>
                </a:effectLst>
                <a:latin typeface="Arial" panose="020B0604020202020204" pitchFamily="34" charset="0"/>
              </a:defRPr>
            </a:lvl1pPr>
          </a:lstStyle>
          <a:p>
            <a:r>
              <a:rPr lang="vi-VN" dirty="0"/>
              <a:t>Tầm nhìn:</a:t>
            </a:r>
          </a:p>
        </p:txBody>
      </p:sp>
      <p:pic>
        <p:nvPicPr>
          <p:cNvPr id="3" name="Picture 2">
            <a:extLst>
              <a:ext uri="{FF2B5EF4-FFF2-40B4-BE49-F238E27FC236}">
                <a16:creationId xmlns:a16="http://schemas.microsoft.com/office/drawing/2014/main" id="{D2920941-DBFA-4804-8613-B26A48C1BBE3}"/>
              </a:ext>
            </a:extLst>
          </p:cNvPr>
          <p:cNvPicPr>
            <a:picLocks noChangeAspect="1"/>
          </p:cNvPicPr>
          <p:nvPr/>
        </p:nvPicPr>
        <p:blipFill>
          <a:blip r:embed="rId2"/>
          <a:stretch>
            <a:fillRect/>
          </a:stretch>
        </p:blipFill>
        <p:spPr>
          <a:xfrm>
            <a:off x="3176334" y="2714884"/>
            <a:ext cx="6069710" cy="3990715"/>
          </a:xfrm>
          <a:prstGeom prst="rect">
            <a:avLst/>
          </a:prstGeom>
        </p:spPr>
      </p:pic>
      <p:sp>
        <p:nvSpPr>
          <p:cNvPr id="12" name="TextBox 11">
            <a:extLst>
              <a:ext uri="{FF2B5EF4-FFF2-40B4-BE49-F238E27FC236}">
                <a16:creationId xmlns:a16="http://schemas.microsoft.com/office/drawing/2014/main" id="{2C74C801-C997-477D-A9BC-55F09DFEBD38}"/>
              </a:ext>
            </a:extLst>
          </p:cNvPr>
          <p:cNvSpPr txBox="1"/>
          <p:nvPr/>
        </p:nvSpPr>
        <p:spPr>
          <a:xfrm>
            <a:off x="575734" y="796022"/>
            <a:ext cx="11216999" cy="1913344"/>
          </a:xfrm>
          <a:prstGeom prst="rect">
            <a:avLst/>
          </a:prstGeom>
          <a:noFill/>
          <a:effectLst>
            <a:outerShdw blurRad="50800" dist="38100" dir="2700000" algn="tl" rotWithShape="0">
              <a:prstClr val="black">
                <a:alpha val="40000"/>
              </a:prstClr>
            </a:outerShdw>
          </a:effectLst>
        </p:spPr>
        <p:txBody>
          <a:bodyPr wrap="square">
            <a:spAutoFit/>
          </a:bodyPr>
          <a:lstStyle/>
          <a:p>
            <a:pPr marL="0" marR="0" indent="228600" algn="ctr">
              <a:lnSpc>
                <a:spcPts val="2100"/>
              </a:lnSpc>
              <a:spcBef>
                <a:spcPts val="0"/>
              </a:spcBef>
              <a:spcAft>
                <a:spcPts val="800"/>
              </a:spcAft>
              <a:tabLst>
                <a:tab pos="457200" algn="l"/>
              </a:tabLst>
            </a:pP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a:t>
            </a:r>
            <a:r>
              <a:rPr lang="vi-VN"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Thúc đẩy việc chia sẻ dữ liệu không gian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địa</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lý</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vi-VN"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xuyên suốt giữa các cơ quan Nhà nước, các doanh nghiệp, các tổ chức khoa học công nghệ, các tổ chức xã hội và người dân</a:t>
            </a:r>
            <a:r>
              <a:rPr lang="vi-VN" sz="1800" spc="15" dirty="0">
                <a:solidFill>
                  <a:srgbClr val="081B3A"/>
                </a:solidFill>
                <a:effectLst/>
                <a:latin typeface="Segoe UI" panose="020B0502040204020203" pitchFamily="34" charset="0"/>
                <a:ea typeface="Calibri" panose="020F0502020204030204" pitchFamily="34"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để</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khai</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thác</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sử</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dụng</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dữ</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liệu</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hiệu</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quả</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tạo</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ra</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giá</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trị</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mới</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vi-VN"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và góp phần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từng</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bước</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vi-VN"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hình thành một xã hội chia sẻ dữ liệu, xã hội đổi mới sáng tạo và khởi nghiệp dựa trên dữ liệu với đích đến là </a:t>
            </a:r>
            <a:r>
              <a:rPr lang="vi-VN" sz="1800" b="1" i="1" dirty="0">
                <a:solidFill>
                  <a:srgbClr val="002060"/>
                </a:solidFill>
                <a:effectLst/>
                <a:latin typeface="Times New Roman" panose="02020603050405020304" pitchFamily="18" charset="0"/>
                <a:ea typeface="Times New Roman" panose="02020603050405020304" pitchFamily="18" charset="0"/>
                <a:cs typeface="Arial" panose="020B0604020202020204" pitchFamily="34" charset="0"/>
              </a:rPr>
              <a:t>hình thành mô hình kinh tế dữ liệu tại Thành phố Hồ Chí Minh</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p>
          <a:p>
            <a:pPr marL="0" marR="0" indent="228600" algn="ctr">
              <a:lnSpc>
                <a:spcPts val="2100"/>
              </a:lnSpc>
              <a:spcBef>
                <a:spcPts val="0"/>
              </a:spcBef>
              <a:spcAft>
                <a:spcPts val="800"/>
              </a:spcAft>
              <a:tabLst>
                <a:tab pos="457200" algn="l"/>
              </a:tabLst>
            </a:pP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Trong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đó</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nguồn</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dữ</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liệu</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Nhà</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nước</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đóng</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vai</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trò</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dẫn</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dắt</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sự</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phát</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triển</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kinh</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tế</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dữ</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liệu</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tại</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p>
          <a:p>
            <a:pPr marL="0" marR="0" indent="228600" algn="ctr">
              <a:lnSpc>
                <a:spcPts val="2100"/>
              </a:lnSpc>
              <a:spcBef>
                <a:spcPts val="0"/>
              </a:spcBef>
              <a:spcAft>
                <a:spcPts val="800"/>
              </a:spcAft>
              <a:tabLst>
                <a:tab pos="457200" algn="l"/>
              </a:tabLst>
            </a:pP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Thành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phố</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i="1" dirty="0" err="1">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Hồ</a:t>
            </a:r>
            <a:r>
              <a:rPr lang="en-US" sz="1800" b="1" i="1" dirty="0">
                <a:solidFill>
                  <a:srgbClr val="1F1F1F"/>
                </a:solidFill>
                <a:effectLst/>
                <a:latin typeface="Times New Roman" panose="02020603050405020304" pitchFamily="18" charset="0"/>
                <a:ea typeface="Times New Roman" panose="02020603050405020304" pitchFamily="18" charset="0"/>
                <a:cs typeface="Arial" panose="020B0604020202020204" pitchFamily="34" charset="0"/>
              </a:rPr>
              <a:t> Chí Minh”</a:t>
            </a:r>
            <a:endParaRPr lang="vi-VN"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1174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61FA12-1948-4CB1-B201-FC33C19521D9}"/>
              </a:ext>
            </a:extLst>
          </p:cNvPr>
          <p:cNvSpPr txBox="1"/>
          <p:nvPr/>
        </p:nvSpPr>
        <p:spPr>
          <a:xfrm>
            <a:off x="7543800" y="276860"/>
            <a:ext cx="2455333" cy="369332"/>
          </a:xfrm>
          <a:prstGeom prst="rect">
            <a:avLst/>
          </a:prstGeom>
          <a:solidFill>
            <a:schemeClr val="accent5">
              <a:lumMod val="20000"/>
              <a:lumOff val="80000"/>
            </a:schemeClr>
          </a:solidFill>
          <a:ln>
            <a:solidFill>
              <a:schemeClr val="accent1">
                <a:lumMod val="75000"/>
              </a:schemeClr>
            </a:solidFill>
          </a:ln>
        </p:spPr>
        <p:txBody>
          <a:bodyPr wrap="square">
            <a:spAutoFit/>
          </a:bodyPr>
          <a:lstStyle/>
          <a:p>
            <a:pPr algn="ctr"/>
            <a:r>
              <a:rPr lang="vi-VN" b="0">
                <a:solidFill>
                  <a:schemeClr val="accent6">
                    <a:lumMod val="50000"/>
                  </a:schemeClr>
                </a:solidFill>
                <a:effectLst>
                  <a:outerShdw blurRad="38100" dist="38100" dir="2700000" algn="tl">
                    <a:srgbClr val="000000">
                      <a:alpha val="43137"/>
                    </a:srgbClr>
                  </a:outerShdw>
                </a:effectLst>
                <a:latin typeface="Arial" panose="020B0604020202020204" pitchFamily="34" charset="0"/>
              </a:rPr>
              <a:t>Mục tiêu :</a:t>
            </a:r>
          </a:p>
        </p:txBody>
      </p:sp>
      <p:sp>
        <p:nvSpPr>
          <p:cNvPr id="8" name="TextBox 7">
            <a:extLst>
              <a:ext uri="{FF2B5EF4-FFF2-40B4-BE49-F238E27FC236}">
                <a16:creationId xmlns:a16="http://schemas.microsoft.com/office/drawing/2014/main" id="{D8FE04DC-5D1E-4D23-AD13-4278F5AE05B0}"/>
              </a:ext>
            </a:extLst>
          </p:cNvPr>
          <p:cNvSpPr txBox="1"/>
          <p:nvPr/>
        </p:nvSpPr>
        <p:spPr>
          <a:xfrm>
            <a:off x="1761067" y="6086798"/>
            <a:ext cx="9702800" cy="369332"/>
          </a:xfrm>
          <a:prstGeom prst="rect">
            <a:avLst/>
          </a:prstGeom>
          <a:noFill/>
        </p:spPr>
        <p:txBody>
          <a:bodyPr wrap="square">
            <a:spAutoFit/>
          </a:bodyPr>
          <a:lstStyle/>
          <a:p>
            <a:r>
              <a:rPr lang="en-US" sz="18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chế quản lý vận hành HCMC OneMap Platform là cơ sở pháp lý để hiện thực các mục tiêu trên</a:t>
            </a:r>
            <a:endParaRPr lang="vi-VN">
              <a:solidFill>
                <a:srgbClr val="FF0000"/>
              </a:solidFill>
            </a:endParaRPr>
          </a:p>
        </p:txBody>
      </p:sp>
      <p:pic>
        <p:nvPicPr>
          <p:cNvPr id="3" name="Picture 2">
            <a:extLst>
              <a:ext uri="{FF2B5EF4-FFF2-40B4-BE49-F238E27FC236}">
                <a16:creationId xmlns:a16="http://schemas.microsoft.com/office/drawing/2014/main" id="{D2920941-DBFA-4804-8613-B26A48C1BBE3}"/>
              </a:ext>
            </a:extLst>
          </p:cNvPr>
          <p:cNvPicPr>
            <a:picLocks noChangeAspect="1"/>
          </p:cNvPicPr>
          <p:nvPr/>
        </p:nvPicPr>
        <p:blipFill>
          <a:blip r:embed="rId2"/>
          <a:stretch>
            <a:fillRect/>
          </a:stretch>
        </p:blipFill>
        <p:spPr>
          <a:xfrm>
            <a:off x="598340" y="1040888"/>
            <a:ext cx="5094049" cy="3349237"/>
          </a:xfrm>
          <a:prstGeom prst="rect">
            <a:avLst/>
          </a:prstGeom>
        </p:spPr>
      </p:pic>
      <p:sp>
        <p:nvSpPr>
          <p:cNvPr id="13" name="TextBox 12">
            <a:extLst>
              <a:ext uri="{FF2B5EF4-FFF2-40B4-BE49-F238E27FC236}">
                <a16:creationId xmlns:a16="http://schemas.microsoft.com/office/drawing/2014/main" id="{55AD2816-B2D9-4ED9-BE41-D3A6A699B277}"/>
              </a:ext>
            </a:extLst>
          </p:cNvPr>
          <p:cNvSpPr txBox="1"/>
          <p:nvPr/>
        </p:nvSpPr>
        <p:spPr>
          <a:xfrm>
            <a:off x="5458332" y="1038486"/>
            <a:ext cx="6225669" cy="4656018"/>
          </a:xfrm>
          <a:prstGeom prst="rect">
            <a:avLst/>
          </a:prstGeom>
          <a:noFill/>
          <a:effectLst>
            <a:outerShdw blurRad="50800" dist="38100" dir="2700000" algn="tl" rotWithShape="0">
              <a:prstClr val="black">
                <a:alpha val="40000"/>
              </a:prstClr>
            </a:outerShdw>
          </a:effectLst>
        </p:spPr>
        <p:txBody>
          <a:bodyPr wrap="square">
            <a:spAutoFit/>
          </a:bodyPr>
          <a:lstStyle/>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Dễ dàng tạo lập, tích hợp, xử lý, chia sẻ dữ liệu bất chấp sự đa dạng công nghệ, dữ liệu giữa các đơn vị;</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Dễ dàng tìm kiếm, khám phá, tiếp cận, truy cập, kết nối và khai thác sử dụng và phát triển các dữ liệu được chia sẻ;</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Bảo đảm an toàn, an ninh, bảo mật theo quy định của pháp luật;</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Tạo lập không gian làm việc riêng của từng đơn vị dựa trên nguyên tắc quản lý Nhà nước theo chức năng và nhiệm vụ của từng đơn vị;</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Tạo lập môi trường cộng tác giữa các đơn vị, của các đơn vị để tạo ra nguồn dữ liệu mới, giá trị mới để phục vụ riêng cho các đơn vị hoaặc chia sẻ dữ liệu cho cộng đồng;</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Hình thành hệ sinh thái dữ liệu không gian địa lý mở để quy tụ nguồn lực xã hội phục vụ phát triển kinh tế xã hội;</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Thúc đẩy khoa học công nghệ, đổi mới sáng tạo, khởi nghiệp sáng tạo dựa trên dữ liệu không gian địa lý;</a:t>
            </a:r>
            <a:endParaRPr lang="vi-VN" sz="1600" i="1">
              <a:latin typeface="Calibri" panose="020F0502020204030204" pitchFamily="34" charset="0"/>
              <a:ea typeface="Calibri" panose="020F0502020204030204" pitchFamily="34" charset="0"/>
              <a:cs typeface="Arial" panose="020B0604020202020204" pitchFamily="34" charset="0"/>
            </a:endParaRPr>
          </a:p>
          <a:p>
            <a:pPr marL="742950" marR="0" lvl="1" indent="-285750" algn="just">
              <a:lnSpc>
                <a:spcPts val="2100"/>
              </a:lnSpc>
              <a:spcBef>
                <a:spcPts val="0"/>
              </a:spcBef>
              <a:spcAft>
                <a:spcPts val="800"/>
              </a:spcAft>
              <a:buFont typeface="Sitka Text" pitchFamily="2" charset="0"/>
              <a:buChar char="-"/>
              <a:tabLst>
                <a:tab pos="457200" algn="l"/>
              </a:tabLst>
            </a:pPr>
            <a:r>
              <a:rPr lang="vi-VN" sz="1600" i="1">
                <a:solidFill>
                  <a:srgbClr val="1F1F1F"/>
                </a:solidFill>
                <a:latin typeface="Times New Roman" panose="02020603050405020304" pitchFamily="18" charset="0"/>
                <a:ea typeface="Times New Roman" panose="02020603050405020304" pitchFamily="18" charset="0"/>
                <a:cs typeface="Arial" panose="020B0604020202020204" pitchFamily="34" charset="0"/>
              </a:rPr>
              <a:t>Phát triển nguồn nhân lực về dữ liệu không gian địa lý trong cơ quan Nhà nước và trong cộng đồng;</a:t>
            </a:r>
            <a:endParaRPr lang="vi-VN" sz="1600" i="1">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0714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BP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P" id="{E1E53800-7FC9-444C-BFC8-7818A21400DE}" vid="{A55FCF48-9ACA-A942-9C10-6B454571BF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008215bacac45029ee8cafff4c8e93b xmlns="3e02667f-0271-471b-bd6e-11a2e16def1d">
      <Terms xmlns="http://schemas.microsoft.com/office/infopath/2007/PartnerControls">
        <TermInfo xmlns="http://schemas.microsoft.com/office/infopath/2007/PartnerControls">
          <TermName xmlns="http://schemas.microsoft.com/office/infopath/2007/PartnerControls">EACVF</TermName>
          <TermId xmlns="http://schemas.microsoft.com/office/infopath/2007/PartnerControls">4751af0b-1389-49f2-8860-7416af50ebc0</TermId>
        </TermInfo>
      </Terms>
    </i008215bacac45029ee8cafff4c8e93b>
    <WBDocs_Access_To_Info_Exception xmlns="3e02667f-0271-471b-bd6e-11a2e16def1d">12. Not Assessed</WBDocs_Access_To_Info_Exception>
    <TaxCatchAll xmlns="3e02667f-0271-471b-bd6e-11a2e16def1d">
      <Value>5</Value>
    </TaxCatchAll>
    <WBDocs_Information_Classification xmlns="3e02667f-0271-471b-bd6e-11a2e16def1d">Official Use Only</WBDocs_Information_Classification>
    <WBDocs_Document_Date xmlns="3e02667f-0271-471b-bd6e-11a2e16def1d">2025-01-09T21:26:57+00:00</WBDocs_Document_Date>
    <o1cb080a3dca4eb8a0fd03c7cc8bf8f7 xmlns="3e02667f-0271-471b-bd6e-11a2e16def1d">
      <Terms xmlns="http://schemas.microsoft.com/office/infopath/2007/PartnerControls"/>
    </o1cb080a3dca4eb8a0fd03c7cc8bf8f7>
    <Abstract xmlns="3e02667f-0271-471b-bd6e-11a2e16def1d" xsi:nil="true"/>
    <OneCMS_Subcategory xmlns="3e02667f-0271-471b-bd6e-11a2e16def1d" xsi:nil="true"/>
    <OneCMS_Category xmlns="3e02667f-0271-471b-bd6e-11a2e16def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WBDocument" ma:contentTypeID="0x010100F4C63C3BD852AE468EAEFD0E6C57C64F02003A7C6170A861B54199ECC8E6031BC3D6" ma:contentTypeVersion="21" ma:contentTypeDescription="" ma:contentTypeScope="" ma:versionID="12b9daabd68c6037059f5d28b7b8e9e0">
  <xsd:schema xmlns:xsd="http://www.w3.org/2001/XMLSchema" xmlns:xs="http://www.w3.org/2001/XMLSchema" xmlns:p="http://schemas.microsoft.com/office/2006/metadata/properties" xmlns:ns3="3e02667f-0271-471b-bd6e-11a2e16def1d" targetNamespace="http://schemas.microsoft.com/office/2006/metadata/properties" ma:root="true" ma:fieldsID="54e687b1005627c6b6ecab55e35f21ff" ns3:_="">
    <xsd:import namespace="3e02667f-0271-471b-bd6e-11a2e16def1d"/>
    <xsd:element name="properties">
      <xsd:complexType>
        <xsd:sequence>
          <xsd:element name="documentManagement">
            <xsd:complexType>
              <xsd:all>
                <xsd:element ref="ns3:WBDocs_Document_Date" minOccurs="0"/>
                <xsd:element ref="ns3:WBDocs_Information_Classification"/>
                <xsd:element ref="ns3:TaxCatchAll" minOccurs="0"/>
                <xsd:element ref="ns3:TaxCatchAllLabel" minOccurs="0"/>
                <xsd:element ref="ns3:_dlc_DocId" minOccurs="0"/>
                <xsd:element ref="ns3:_dlc_DocIdUrl" minOccurs="0"/>
                <xsd:element ref="ns3:_dlc_DocIdPersistId" minOccurs="0"/>
                <xsd:element ref="ns3:WBDocs_Access_To_Info_Exception" minOccurs="0"/>
                <xsd:element ref="ns3:o1cb080a3dca4eb8a0fd03c7cc8bf8f7" minOccurs="0"/>
                <xsd:element ref="ns3:i008215bacac45029ee8cafff4c8e93b" minOccurs="0"/>
                <xsd:element ref="ns3:OneCMS_Subcategory" minOccurs="0"/>
                <xsd:element ref="ns3:OneCMS_Category" minOccurs="0"/>
                <xsd:element ref="ns3:Abstr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WBDocs_Document_Date" ma:index="3" nillable="true" ma:displayName="Document Date" ma:default="[today]" ma:format="DateTime" ma:internalName="WBDocs_Document_Date" ma:readOnly="false">
      <xsd:simpleType>
        <xsd:restriction base="dms:DateTime"/>
      </xsd:simpleType>
    </xsd:element>
    <xsd:element name="WBDocs_Information_Classification" ma:index="4" ma:displayName="Information Classification" ma:default="Official Use Only" ma:format="Dropdown" ma:internalName="WBDocs_Information_Classification" ma:readOnly="false">
      <xsd:simpleType>
        <xsd:restriction base="dms:Choice">
          <xsd:enumeration value="Public"/>
          <xsd:enumeration value="Official Use Only"/>
          <xsd:enumeration value="Confidential"/>
          <xsd:enumeration value="Strictly Confidential"/>
        </xsd:restriction>
      </xsd:simpleType>
    </xsd:element>
    <xsd:element name="TaxCatchAll" ma:index="6" nillable="true" ma:displayName="Taxonomy Catch All Column" ma:hidden="true" ma:list="{480bd8aa-282d-489e-8e24-58fdb0937e5a}" ma:internalName="TaxCatchAll" ma:showField="CatchAllData" ma:web="f5d9a379-daef-4c19-a61f-a42f51f5d8b6">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480bd8aa-282d-489e-8e24-58fdb0937e5a}" ma:internalName="TaxCatchAllLabel" ma:readOnly="true" ma:showField="CatchAllDataLabel" ma:web="f5d9a379-daef-4c19-a61f-a42f51f5d8b6">
      <xsd:complexType>
        <xsd:complexContent>
          <xsd:extension base="dms:MultiChoiceLookup">
            <xsd:sequence>
              <xsd:element name="Value" type="dms:Lookup" maxOccurs="unbounded" minOccurs="0" nillable="true"/>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WBDocs_Access_To_Info_Exception" ma:index="13" nillable="true" ma:displayName="Access to Info Exception" ma:default="12. Not Assessed" ma:format="Dropdown" ma:internalName="WBDocs_Access_To_Info_Exception">
      <xsd:simpleType>
        <xsd:restriction base="dms:Choice">
          <xsd:enumeration value="1. Personal"/>
          <xsd:enumeration value="2. Executive Director's Communications"/>
          <xsd:enumeration value="3. Board Ethics Committee"/>
          <xsd:enumeration value="4. Attorney-Client Privilege"/>
          <xsd:enumeration value="5. Security &amp; Safety"/>
          <xsd:enumeration value="6. Other Disclosure Regimes"/>
          <xsd:enumeration value="7. Client / Third Party Confidence"/>
          <xsd:enumeration value="8. Corporate/Administrative"/>
          <xsd:enumeration value="9. Deliberative"/>
          <xsd:enumeration value="10a-c. Financial - Forecast/Analysis/Transactions"/>
          <xsd:enumeration value="10d. Financial - Banking &amp; Billing"/>
          <xsd:enumeration value="11. Bank's Prerogative to Restrict"/>
          <xsd:enumeration value="12. Not Assessed"/>
          <xsd:enumeration value="13. Not Applicable"/>
          <xsd:enumeration value="Unknown Policy Restriction"/>
        </xsd:restriction>
      </xsd:simpleType>
    </xsd:element>
    <xsd:element name="o1cb080a3dca4eb8a0fd03c7cc8bf8f7" ma:index="15" nillable="true" ma:taxonomy="true" ma:internalName="o1cb080a3dca4eb8a0fd03c7cc8bf8f7" ma:taxonomyFieldName="WBDocs_Local_Document_Type" ma:displayName="Local Document Type" ma:readOnly="false" ma:default="" ma:fieldId="{81cb080a-3dca-4eb8-a0fd-03c7cc8bf8f7}" ma:taxonomyMulti="true" ma:sspId="2a6c10d7-b926-4fc0-945e-3cbf5049f6bd" ma:termSetId="ec380048-e675-43f7-9194-41567bcb0af6" ma:anchorId="00000000-0000-0000-0000-000000000000" ma:open="false" ma:isKeyword="false">
      <xsd:complexType>
        <xsd:sequence>
          <xsd:element ref="pc:Terms" minOccurs="0" maxOccurs="1"/>
        </xsd:sequence>
      </xsd:complexType>
    </xsd:element>
    <xsd:element name="i008215bacac45029ee8cafff4c8e93b" ma:index="17" nillable="true" ma:taxonomy="true" ma:internalName="i008215bacac45029ee8cafff4c8e93b" ma:taxonomyFieldName="WBDocs_Originating_Unit" ma:displayName="Originating unit" ma:readOnly="false" ma:default="5;#EACVF|4751af0b-1389-49f2-8860-7416af50ebc0" ma:fieldId="{2008215b-acac-4502-9ee8-cafff4c8e93b}" ma:taxonomyMulti="true"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OneCMS_Subcategory" ma:index="21" nillable="true" ma:displayName="Subcategory" ma:hidden="true" ma:internalName="OneCMS_Subcategory" ma:readOnly="false">
      <xsd:simpleType>
        <xsd:restriction base="dms:Text"/>
      </xsd:simpleType>
    </xsd:element>
    <xsd:element name="OneCMS_Category" ma:index="22" nillable="true" ma:displayName="Category" ma:hidden="true" ma:internalName="OneCMS_Category" ma:readOnly="false">
      <xsd:simpleType>
        <xsd:restriction base="dms:Text"/>
      </xsd:simpleType>
    </xsd:element>
    <xsd:element name="Abstract" ma:index="23" nillable="true" ma:displayName="Abstract" ma:hidden="true" ma:internalName="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2a6c10d7-b926-4fc0-945e-3cbf5049f6bd" ContentTypeId="0x010100F4C63C3BD852AE468EAEFD0E6C57C64F02" PreviousValue="false"/>
</file>

<file path=customXml/itemProps1.xml><?xml version="1.0" encoding="utf-8"?>
<ds:datastoreItem xmlns:ds="http://schemas.openxmlformats.org/officeDocument/2006/customXml" ds:itemID="{C6F29BED-1523-4A29-9AE7-7BAF0E032ADC}">
  <ds:schemaRefs>
    <ds:schemaRef ds:uri="http://schemas.microsoft.com/office/2006/metadata/properties"/>
    <ds:schemaRef ds:uri="http://schemas.microsoft.com/office/infopath/2007/PartnerControls"/>
    <ds:schemaRef ds:uri="3e02667f-0271-471b-bd6e-11a2e16def1d"/>
  </ds:schemaRefs>
</ds:datastoreItem>
</file>

<file path=customXml/itemProps2.xml><?xml version="1.0" encoding="utf-8"?>
<ds:datastoreItem xmlns:ds="http://schemas.openxmlformats.org/officeDocument/2006/customXml" ds:itemID="{2AA3AED6-5E42-495D-B458-E4F189838614}">
  <ds:schemaRefs>
    <ds:schemaRef ds:uri="http://schemas.microsoft.com/sharepoint/v3/contenttype/forms"/>
  </ds:schemaRefs>
</ds:datastoreItem>
</file>

<file path=customXml/itemProps3.xml><?xml version="1.0" encoding="utf-8"?>
<ds:datastoreItem xmlns:ds="http://schemas.openxmlformats.org/officeDocument/2006/customXml" ds:itemID="{C6C6202A-86DA-42B6-9D55-6896C9A92622}">
  <ds:schemaRefs>
    <ds:schemaRef ds:uri="http://schemas.microsoft.com/sharepoint/events"/>
  </ds:schemaRefs>
</ds:datastoreItem>
</file>

<file path=customXml/itemProps4.xml><?xml version="1.0" encoding="utf-8"?>
<ds:datastoreItem xmlns:ds="http://schemas.openxmlformats.org/officeDocument/2006/customXml" ds:itemID="{E09922F4-E19C-47A0-BCA7-AE575B80F9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2667f-0271-471b-bd6e-11a2e16de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3E5086B0-DF93-409A-B129-6CAD21B7445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9280</TotalTime>
  <Words>5983</Words>
  <Application>Microsoft Office PowerPoint</Application>
  <PresentationFormat>Màn hình rộng</PresentationFormat>
  <Paragraphs>553</Paragraphs>
  <Slides>35</Slides>
  <Notes>1</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35</vt:i4>
      </vt:variant>
    </vt:vector>
  </HeadingPairs>
  <TitlesOfParts>
    <vt:vector size="47" baseType="lpstr">
      <vt:lpstr>Aptos</vt:lpstr>
      <vt:lpstr>Arial</vt:lpstr>
      <vt:lpstr>Calibri</vt:lpstr>
      <vt:lpstr>Calibri Light</vt:lpstr>
      <vt:lpstr>Helvetica</vt:lpstr>
      <vt:lpstr>Roboto</vt:lpstr>
      <vt:lpstr>Segoe UI</vt:lpstr>
      <vt:lpstr>Sitka Text</vt:lpstr>
      <vt:lpstr>Times New Roman</vt:lpstr>
      <vt:lpstr>Wingdings</vt:lpstr>
      <vt:lpstr>Office Theme</vt:lpstr>
      <vt:lpstr>ABP2</vt:lpstr>
      <vt:lpstr>Bản trình bày PowerPoint</vt:lpstr>
      <vt:lpstr>Nội dung </vt:lpstr>
      <vt:lpstr>1. Hiện trạng, thách thức và cơ hội về  chia sẻ dữ liệu không gian địa lý</vt:lpstr>
      <vt:lpstr>Bản trình bày PowerPoint</vt:lpstr>
      <vt:lpstr>Bản trình bày PowerPoint</vt:lpstr>
      <vt:lpstr>Bản trình bày PowerPoint</vt:lpstr>
      <vt:lpstr>2. Mục tiêu của nền tảng bản đồ số  Thành phố Hồ Chí Minh (HCMC OneMap Platform)</vt:lpstr>
      <vt:lpstr>Bản trình bày PowerPoint</vt:lpstr>
      <vt:lpstr>Bản trình bày PowerPoint</vt:lpstr>
      <vt:lpstr>Bản trình bày PowerPoint</vt:lpstr>
      <vt:lpstr>3. Giới thiệu bố cục dự thảo quy chế quản lý vận hành HCMC OneMap Platform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4. Một số quy trình và ngữ cảnh trong thực tế (Câu hỏi và trả lời)</vt:lpstr>
      <vt:lpstr>Quy trình chung về tạo lập dịch vụ chia sẻ dữ liệu</vt:lpstr>
      <vt:lpstr>QUY TRÌNH TỔNG QUÁT VỀ CHIA SẺ DỮ LIỆU</vt:lpstr>
      <vt:lpstr>Quy trình chung về khai thác dịch vụ chia sẻ dữ liệu</vt:lpstr>
      <vt:lpstr>Bản trình bày PowerPoint</vt:lpstr>
      <vt:lpstr>Bản trình bày PowerPoint</vt:lpstr>
      <vt:lpstr>5. Vấn đề và thảo luận</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Sơn, Bùi hồng</dc:creator>
  <cp:lastModifiedBy>TUAN LY</cp:lastModifiedBy>
  <cp:revision>162</cp:revision>
  <dcterms:created xsi:type="dcterms:W3CDTF">2024-08-16T01:21:55Z</dcterms:created>
  <dcterms:modified xsi:type="dcterms:W3CDTF">2025-01-15T10:01:51Z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MediaServiceImageTags">
    <vt:lpwstr/>
  </property>
  <property fmtid="{D5CDD505-2E9C-101B-9397-08002B2CF9AE}" pid="4" name="WBDocs_Originating_Unit">
    <vt:lpwstr>5;#EACVF|4751af0b-1389-49f2-8860-7416af50ebc0</vt:lpwstr>
  </property>
  <property fmtid="{D5CDD505-2E9C-101B-9397-08002B2CF9AE}" pid="5" name="ContentTypeId">
    <vt:lpwstr>0x010100F4C63C3BD852AE468EAEFD0E6C57C64F02003A7C6170A861B54199ECC8E6031BC3D6</vt:lpwstr>
  </property>
  <property fmtid="{D5CDD505-2E9C-101B-9397-08002B2CF9AE}" pid="6" name="WBDocs_Local_Document_Type">
    <vt:lpwstr/>
  </property>
</Properties>
</file>